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handoutMasterIdLst>
    <p:handoutMasterId r:id="rId13"/>
  </p:handoutMasterIdLst>
  <p:sldIdLst>
    <p:sldId id="399" r:id="rId2"/>
    <p:sldId id="389" r:id="rId3"/>
    <p:sldId id="391" r:id="rId4"/>
    <p:sldId id="397" r:id="rId5"/>
    <p:sldId id="310" r:id="rId6"/>
    <p:sldId id="390" r:id="rId7"/>
    <p:sldId id="392" r:id="rId8"/>
    <p:sldId id="394" r:id="rId9"/>
    <p:sldId id="393" r:id="rId10"/>
    <p:sldId id="395" r:id="rId11"/>
  </p:sldIdLst>
  <p:sldSz cx="9144000" cy="6858000" type="screen4x3"/>
  <p:notesSz cx="6669088"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ra Abrudan" initials="AA"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39" autoAdjust="0"/>
    <p:restoredTop sz="91577" autoAdjust="0"/>
  </p:normalViewPr>
  <p:slideViewPr>
    <p:cSldViewPr>
      <p:cViewPr>
        <p:scale>
          <a:sx n="115" d="100"/>
          <a:sy n="115" d="100"/>
        </p:scale>
        <p:origin x="-1524" y="162"/>
      </p:cViewPr>
      <p:guideLst>
        <p:guide orient="horz" pos="2160"/>
        <p:guide pos="2880"/>
      </p:guideLst>
    </p:cSldViewPr>
  </p:slideViewPr>
  <p:notesTextViewPr>
    <p:cViewPr>
      <p:scale>
        <a:sx n="400" d="100"/>
        <a:sy n="400" d="100"/>
      </p:scale>
      <p:origin x="0" y="0"/>
    </p:cViewPr>
  </p:notesTextViewPr>
  <p:sorterViewPr>
    <p:cViewPr>
      <p:scale>
        <a:sx n="75" d="100"/>
        <a:sy n="75" d="100"/>
      </p:scale>
      <p:origin x="0" y="0"/>
    </p:cViewPr>
  </p:sorterViewPr>
  <p:notesViewPr>
    <p:cSldViewPr>
      <p:cViewPr>
        <p:scale>
          <a:sx n="121" d="100"/>
          <a:sy n="121" d="100"/>
        </p:scale>
        <p:origin x="1660" y="-18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250" cy="4968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778250" y="0"/>
            <a:ext cx="2889250" cy="496888"/>
          </a:xfrm>
          <a:prstGeom prst="rect">
            <a:avLst/>
          </a:prstGeom>
        </p:spPr>
        <p:txBody>
          <a:bodyPr vert="horz" lIns="91440" tIns="45720" rIns="91440" bIns="45720" rtlCol="0"/>
          <a:lstStyle>
            <a:lvl1pPr algn="r">
              <a:defRPr sz="1200"/>
            </a:lvl1pPr>
          </a:lstStyle>
          <a:p>
            <a:fld id="{C8D9544B-C613-431D-8E18-53C0CF104B6E}" type="datetimeFigureOut">
              <a:rPr lang="en-GB" smtClean="0"/>
              <a:pPr/>
              <a:t>05/10/2016</a:t>
            </a:fld>
            <a:endParaRPr lang="en-GB" dirty="0"/>
          </a:p>
        </p:txBody>
      </p:sp>
      <p:sp>
        <p:nvSpPr>
          <p:cNvPr id="4" name="Footer Placeholder 3"/>
          <p:cNvSpPr>
            <a:spLocks noGrp="1"/>
          </p:cNvSpPr>
          <p:nvPr>
            <p:ph type="ftr" sz="quarter" idx="2"/>
          </p:nvPr>
        </p:nvSpPr>
        <p:spPr>
          <a:xfrm>
            <a:off x="0" y="9428163"/>
            <a:ext cx="2889250" cy="496887"/>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778250" y="9428163"/>
            <a:ext cx="2889250" cy="496887"/>
          </a:xfrm>
          <a:prstGeom prst="rect">
            <a:avLst/>
          </a:prstGeom>
        </p:spPr>
        <p:txBody>
          <a:bodyPr vert="horz" lIns="91440" tIns="45720" rIns="91440" bIns="45720" rtlCol="0" anchor="b"/>
          <a:lstStyle>
            <a:lvl1pPr algn="r">
              <a:defRPr sz="1200"/>
            </a:lvl1pPr>
          </a:lstStyle>
          <a:p>
            <a:fld id="{BEA30531-828C-4D01-9902-CF7E8133A2F8}" type="slidenum">
              <a:rPr lang="en-GB" smtClean="0"/>
              <a:pPr/>
              <a:t>‹#›</a:t>
            </a:fld>
            <a:endParaRPr lang="en-GB" dirty="0"/>
          </a:p>
        </p:txBody>
      </p:sp>
    </p:spTree>
    <p:extLst>
      <p:ext uri="{BB962C8B-B14F-4D97-AF65-F5344CB8AC3E}">
        <p14:creationId xmlns:p14="http://schemas.microsoft.com/office/powerpoint/2010/main" val="54190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6332"/>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777607" y="0"/>
            <a:ext cx="2889938" cy="496332"/>
          </a:xfrm>
          <a:prstGeom prst="rect">
            <a:avLst/>
          </a:prstGeom>
        </p:spPr>
        <p:txBody>
          <a:bodyPr vert="horz" lIns="91440" tIns="45720" rIns="91440" bIns="45720" rtlCol="0"/>
          <a:lstStyle>
            <a:lvl1pPr algn="r">
              <a:defRPr sz="1200"/>
            </a:lvl1pPr>
          </a:lstStyle>
          <a:p>
            <a:fld id="{3A639412-2FF5-4CEA-8E6E-91EA8135B301}" type="datetimeFigureOut">
              <a:rPr lang="en-GB" smtClean="0"/>
              <a:pPr/>
              <a:t>05/10/2016</a:t>
            </a:fld>
            <a:endParaRPr lang="en-GB" dirty="0"/>
          </a:p>
        </p:txBody>
      </p:sp>
      <p:sp>
        <p:nvSpPr>
          <p:cNvPr id="4" name="Slide Image Placeholder 3"/>
          <p:cNvSpPr>
            <a:spLocks noGrp="1" noRot="1" noChangeAspect="1"/>
          </p:cNvSpPr>
          <p:nvPr>
            <p:ph type="sldImg" idx="2"/>
          </p:nvPr>
        </p:nvSpPr>
        <p:spPr>
          <a:xfrm>
            <a:off x="854075" y="744538"/>
            <a:ext cx="4960938" cy="3722687"/>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66909" y="4715153"/>
            <a:ext cx="5335270" cy="446698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3"/>
            <a:ext cx="2889938" cy="496332"/>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777607" y="9428583"/>
            <a:ext cx="2889938" cy="496332"/>
          </a:xfrm>
          <a:prstGeom prst="rect">
            <a:avLst/>
          </a:prstGeom>
        </p:spPr>
        <p:txBody>
          <a:bodyPr vert="horz" lIns="91440" tIns="45720" rIns="91440" bIns="45720" rtlCol="0" anchor="b"/>
          <a:lstStyle>
            <a:lvl1pPr algn="r">
              <a:defRPr sz="1200"/>
            </a:lvl1pPr>
          </a:lstStyle>
          <a:p>
            <a:fld id="{37514621-822A-4587-B641-986CB2F72DFC}" type="slidenum">
              <a:rPr lang="en-GB" smtClean="0"/>
              <a:pPr/>
              <a:t>‹#›</a:t>
            </a:fld>
            <a:endParaRPr lang="en-GB" dirty="0"/>
          </a:p>
        </p:txBody>
      </p:sp>
    </p:spTree>
    <p:extLst>
      <p:ext uri="{BB962C8B-B14F-4D97-AF65-F5344CB8AC3E}">
        <p14:creationId xmlns:p14="http://schemas.microsoft.com/office/powerpoint/2010/main" val="9697565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7514621-822A-4587-B641-986CB2F72DFC}" type="slidenum">
              <a:rPr lang="en-GB" smtClean="0">
                <a:solidFill>
                  <a:prstClr val="black"/>
                </a:solidFill>
              </a:rPr>
              <a:pPr/>
              <a:t>1</a:t>
            </a:fld>
            <a:endParaRPr lang="en-GB">
              <a:solidFill>
                <a:prstClr val="black"/>
              </a:solidFill>
            </a:endParaRPr>
          </a:p>
        </p:txBody>
      </p:sp>
    </p:spTree>
    <p:extLst>
      <p:ext uri="{BB962C8B-B14F-4D97-AF65-F5344CB8AC3E}">
        <p14:creationId xmlns:p14="http://schemas.microsoft.com/office/powerpoint/2010/main" val="42306123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85825" y="714375"/>
            <a:ext cx="4960938" cy="3722688"/>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7514621-822A-4587-B641-986CB2F72DFC}" type="slidenum">
              <a:rPr lang="en-GB" smtClean="0">
                <a:solidFill>
                  <a:prstClr val="black"/>
                </a:solidFill>
              </a:rPr>
              <a:pPr/>
              <a:t>4</a:t>
            </a:fld>
            <a:endParaRPr lang="en-GB">
              <a:solidFill>
                <a:prstClr val="black"/>
              </a:solidFill>
            </a:endParaRPr>
          </a:p>
        </p:txBody>
      </p:sp>
    </p:spTree>
    <p:extLst>
      <p:ext uri="{BB962C8B-B14F-4D97-AF65-F5344CB8AC3E}">
        <p14:creationId xmlns:p14="http://schemas.microsoft.com/office/powerpoint/2010/main" val="41561501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7514621-822A-4587-B641-986CB2F72DFC}" type="slidenum">
              <a:rPr lang="en-GB" smtClean="0"/>
              <a:pPr/>
              <a:t>5</a:t>
            </a:fld>
            <a:endParaRPr lang="en-GB" dirty="0"/>
          </a:p>
        </p:txBody>
      </p:sp>
    </p:spTree>
    <p:extLst>
      <p:ext uri="{BB962C8B-B14F-4D97-AF65-F5344CB8AC3E}">
        <p14:creationId xmlns:p14="http://schemas.microsoft.com/office/powerpoint/2010/main" val="6273850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tif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255154F6-5773-48C0-A675-4B58874F4045}" type="datetimeFigureOut">
              <a:rPr lang="en-GB" smtClean="0"/>
              <a:pPr/>
              <a:t>05/10/2016</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AD87E40-F221-49FE-AB6F-0D794A7A430A}" type="slidenum">
              <a:rPr lang="en-GB" smtClean="0"/>
              <a:pPr/>
              <a:t>‹#›</a:t>
            </a:fld>
            <a:endParaRPr lang="en-GB" dirty="0"/>
          </a:p>
        </p:txBody>
      </p:sp>
    </p:spTree>
    <p:extLst>
      <p:ext uri="{BB962C8B-B14F-4D97-AF65-F5344CB8AC3E}">
        <p14:creationId xmlns:p14="http://schemas.microsoft.com/office/powerpoint/2010/main" val="407115692"/>
      </p:ext>
    </p:extLst>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55154F6-5773-48C0-A675-4B58874F4045}" type="datetimeFigureOut">
              <a:rPr lang="en-GB" smtClean="0"/>
              <a:pPr/>
              <a:t>05/10/2016</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AD87E40-F221-49FE-AB6F-0D794A7A430A}" type="slidenum">
              <a:rPr lang="en-GB" smtClean="0"/>
              <a:pPr/>
              <a:t>‹#›</a:t>
            </a:fld>
            <a:endParaRPr lang="en-GB" dirty="0"/>
          </a:p>
        </p:txBody>
      </p:sp>
    </p:spTree>
    <p:extLst>
      <p:ext uri="{BB962C8B-B14F-4D97-AF65-F5344CB8AC3E}">
        <p14:creationId xmlns:p14="http://schemas.microsoft.com/office/powerpoint/2010/main" val="1033672355"/>
      </p:ext>
    </p:extLst>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55154F6-5773-48C0-A675-4B58874F4045}" type="datetimeFigureOut">
              <a:rPr lang="en-GB" smtClean="0"/>
              <a:pPr/>
              <a:t>05/10/2016</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AD87E40-F221-49FE-AB6F-0D794A7A430A}" type="slidenum">
              <a:rPr lang="en-GB" smtClean="0"/>
              <a:pPr/>
              <a:t>‹#›</a:t>
            </a:fld>
            <a:endParaRPr lang="en-GB" dirty="0"/>
          </a:p>
        </p:txBody>
      </p:sp>
    </p:spTree>
    <p:extLst>
      <p:ext uri="{BB962C8B-B14F-4D97-AF65-F5344CB8AC3E}">
        <p14:creationId xmlns:p14="http://schemas.microsoft.com/office/powerpoint/2010/main" val="3809279404"/>
      </p:ext>
    </p:extLst>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3_Title Slide_UWL logo">
    <p:spTree>
      <p:nvGrpSpPr>
        <p:cNvPr id="1" name=""/>
        <p:cNvGrpSpPr/>
        <p:nvPr/>
      </p:nvGrpSpPr>
      <p:grpSpPr>
        <a:xfrm>
          <a:off x="0" y="0"/>
          <a:ext cx="0" cy="0"/>
          <a:chOff x="0" y="0"/>
          <a:chExt cx="0" cy="0"/>
        </a:xfrm>
      </p:grpSpPr>
      <p:sp>
        <p:nvSpPr>
          <p:cNvPr id="7" name="Oval 6"/>
          <p:cNvSpPr>
            <a:spLocks noChangeAspect="1"/>
          </p:cNvSpPr>
          <p:nvPr/>
        </p:nvSpPr>
        <p:spPr>
          <a:xfrm>
            <a:off x="8012113" y="6092825"/>
            <a:ext cx="468312" cy="468313"/>
          </a:xfrm>
          <a:prstGeom prst="ellipse">
            <a:avLst/>
          </a:prstGeom>
          <a:solidFill>
            <a:schemeClr val="bg1"/>
          </a:solidFill>
          <a:ln w="28575">
            <a:solidFill>
              <a:srgbClr val="7476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400" dirty="0">
              <a:latin typeface="Verdana" pitchFamily="34" charset="0"/>
            </a:endParaRPr>
          </a:p>
        </p:txBody>
      </p:sp>
      <p:sp>
        <p:nvSpPr>
          <p:cNvPr id="2" name="Title 1"/>
          <p:cNvSpPr>
            <a:spLocks noGrp="1"/>
          </p:cNvSpPr>
          <p:nvPr>
            <p:ph type="ctrTitle"/>
          </p:nvPr>
        </p:nvSpPr>
        <p:spPr>
          <a:xfrm>
            <a:off x="856994" y="1873578"/>
            <a:ext cx="5299182" cy="1470025"/>
          </a:xfrm>
          <a:ln w="6350"/>
        </p:spPr>
        <p:txBody>
          <a:bodyPr anchor="b">
            <a:normAutofit/>
          </a:bodyPr>
          <a:lstStyle>
            <a:lvl1pPr>
              <a:defRPr sz="3600" b="0"/>
            </a:lvl1pPr>
          </a:lstStyle>
          <a:p>
            <a:r>
              <a:rPr lang="en-US"/>
              <a:t>Click to edit Master title style</a:t>
            </a:r>
            <a:endParaRPr lang="en-GB" dirty="0"/>
          </a:p>
        </p:txBody>
      </p:sp>
      <p:sp>
        <p:nvSpPr>
          <p:cNvPr id="3" name="Subtitle 2"/>
          <p:cNvSpPr>
            <a:spLocks noGrp="1"/>
          </p:cNvSpPr>
          <p:nvPr>
            <p:ph type="subTitle" idx="1"/>
          </p:nvPr>
        </p:nvSpPr>
        <p:spPr>
          <a:xfrm>
            <a:off x="864905" y="3463211"/>
            <a:ext cx="5291271" cy="613861"/>
          </a:xfrm>
        </p:spPr>
        <p:txBody>
          <a:bodyPr>
            <a:normAutofit/>
          </a:bodyPr>
          <a:lstStyle>
            <a:lvl1pPr marL="0" indent="0" algn="l">
              <a:buNone/>
              <a:defRPr sz="2000">
                <a:solidFill>
                  <a:schemeClr val="tx1">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
        <p:nvSpPr>
          <p:cNvPr id="17" name="Slide Number Placeholder 36"/>
          <p:cNvSpPr>
            <a:spLocks noGrp="1"/>
          </p:cNvSpPr>
          <p:nvPr>
            <p:ph type="sldNum" sz="quarter" idx="10"/>
          </p:nvPr>
        </p:nvSpPr>
        <p:spPr/>
        <p:txBody>
          <a:bodyPr/>
          <a:lstStyle>
            <a:lvl1pPr>
              <a:defRPr smtClean="0"/>
            </a:lvl1pPr>
          </a:lstStyle>
          <a:p>
            <a:fld id="{A8C0F00A-6024-48F1-9EA4-6E75B5C26102}" type="slidenum">
              <a:rPr lang="en-GB" smtClean="0"/>
              <a:pPr/>
              <a:t>‹#›</a:t>
            </a:fld>
            <a:endParaRPr lang="en-GB" dirty="0"/>
          </a:p>
        </p:txBody>
      </p:sp>
      <p:cxnSp>
        <p:nvCxnSpPr>
          <p:cNvPr id="25" name="Straight Connector 24"/>
          <p:cNvCxnSpPr/>
          <p:nvPr/>
        </p:nvCxnSpPr>
        <p:spPr>
          <a:xfrm flipV="1">
            <a:off x="971550" y="3444726"/>
            <a:ext cx="5712199" cy="4912"/>
          </a:xfrm>
          <a:prstGeom prst="line">
            <a:avLst/>
          </a:prstGeom>
          <a:ln w="19050">
            <a:solidFill>
              <a:srgbClr val="747678"/>
            </a:solidFill>
            <a:prstDash val="sysDash"/>
            <a:bevel/>
          </a:ln>
        </p:spPr>
        <p:style>
          <a:lnRef idx="1">
            <a:schemeClr val="accent1"/>
          </a:lnRef>
          <a:fillRef idx="0">
            <a:schemeClr val="accent1"/>
          </a:fillRef>
          <a:effectRef idx="0">
            <a:schemeClr val="accent1"/>
          </a:effectRef>
          <a:fontRef idx="minor">
            <a:schemeClr val="tx1"/>
          </a:fontRef>
        </p:style>
      </p:cxnSp>
      <p:sp>
        <p:nvSpPr>
          <p:cNvPr id="22" name="Footer Placeholder 21"/>
          <p:cNvSpPr>
            <a:spLocks noGrp="1"/>
          </p:cNvSpPr>
          <p:nvPr>
            <p:ph type="ftr" sz="quarter" idx="11"/>
          </p:nvPr>
        </p:nvSpPr>
        <p:spPr/>
        <p:txBody>
          <a:bodyPr/>
          <a:lstStyle/>
          <a:p>
            <a:endParaRPr lang="en-GB" dirty="0"/>
          </a:p>
        </p:txBody>
      </p:sp>
      <p:grpSp>
        <p:nvGrpSpPr>
          <p:cNvPr id="393" name="Group 392"/>
          <p:cNvGrpSpPr/>
          <p:nvPr/>
        </p:nvGrpSpPr>
        <p:grpSpPr>
          <a:xfrm>
            <a:off x="488951" y="1300668"/>
            <a:ext cx="10347745" cy="5224675"/>
            <a:chOff x="488951" y="1300668"/>
            <a:chExt cx="10347745" cy="5224675"/>
          </a:xfrm>
        </p:grpSpPr>
        <p:cxnSp>
          <p:nvCxnSpPr>
            <p:cNvPr id="27" name="Straight Connector 26"/>
            <p:cNvCxnSpPr/>
            <p:nvPr userDrawn="1"/>
          </p:nvCxnSpPr>
          <p:spPr>
            <a:xfrm rot="10800000" flipV="1">
              <a:off x="4572000" y="3501008"/>
              <a:ext cx="4032450" cy="2016224"/>
            </a:xfrm>
            <a:prstGeom prst="line">
              <a:avLst/>
            </a:prstGeom>
            <a:ln w="19050" cap="rnd">
              <a:solidFill>
                <a:srgbClr val="B34215"/>
              </a:solidFill>
              <a:prstDash val="sysDash"/>
            </a:ln>
          </p:spPr>
          <p:style>
            <a:lnRef idx="1">
              <a:schemeClr val="accent1"/>
            </a:lnRef>
            <a:fillRef idx="0">
              <a:schemeClr val="accent1"/>
            </a:fillRef>
            <a:effectRef idx="0">
              <a:schemeClr val="accent1"/>
            </a:effectRef>
            <a:fontRef idx="minor">
              <a:schemeClr val="tx1"/>
            </a:fontRef>
          </p:style>
        </p:cxnSp>
        <p:sp>
          <p:nvSpPr>
            <p:cNvPr id="28" name="Oval 27"/>
            <p:cNvSpPr>
              <a:spLocks/>
            </p:cNvSpPr>
            <p:nvPr userDrawn="1"/>
          </p:nvSpPr>
          <p:spPr>
            <a:xfrm>
              <a:off x="3167064" y="5120407"/>
              <a:ext cx="1404936" cy="1404936"/>
            </a:xfrm>
            <a:prstGeom prst="ellipse">
              <a:avLst/>
            </a:prstGeom>
            <a:solidFill>
              <a:schemeClr val="bg1"/>
            </a:solidFill>
            <a:ln w="28575">
              <a:solidFill>
                <a:srgbClr val="ED1C2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sp>
          <p:nvSpPr>
            <p:cNvPr id="29" name="Oval 28"/>
            <p:cNvSpPr>
              <a:spLocks/>
            </p:cNvSpPr>
            <p:nvPr userDrawn="1"/>
          </p:nvSpPr>
          <p:spPr>
            <a:xfrm flipH="1">
              <a:off x="3205113" y="5156869"/>
              <a:ext cx="358775" cy="360363"/>
            </a:xfrm>
            <a:prstGeom prst="ellipse">
              <a:avLst/>
            </a:prstGeom>
            <a:solidFill>
              <a:srgbClr val="CC7B16"/>
            </a:solidFill>
            <a:ln>
              <a:solidFill>
                <a:srgbClr val="CC7B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cxnSp>
          <p:nvCxnSpPr>
            <p:cNvPr id="30" name="Straight Connector 29"/>
            <p:cNvCxnSpPr/>
            <p:nvPr userDrawn="1"/>
          </p:nvCxnSpPr>
          <p:spPr>
            <a:xfrm rot="10800000">
              <a:off x="1331641" y="5263108"/>
              <a:ext cx="1800202" cy="432050"/>
            </a:xfrm>
            <a:prstGeom prst="line">
              <a:avLst/>
            </a:prstGeom>
            <a:ln w="19050" cap="rnd">
              <a:solidFill>
                <a:srgbClr val="CC7B16"/>
              </a:solidFill>
              <a:prstDash val="sysDash"/>
            </a:ln>
          </p:spPr>
          <p:style>
            <a:lnRef idx="1">
              <a:schemeClr val="accent1"/>
            </a:lnRef>
            <a:fillRef idx="0">
              <a:schemeClr val="accent1"/>
            </a:fillRef>
            <a:effectRef idx="0">
              <a:schemeClr val="accent1"/>
            </a:effectRef>
            <a:fontRef idx="minor">
              <a:schemeClr val="tx1"/>
            </a:fontRef>
          </p:style>
        </p:cxnSp>
        <p:sp>
          <p:nvSpPr>
            <p:cNvPr id="31" name="Oval 30"/>
            <p:cNvSpPr>
              <a:spLocks noChangeAspect="1"/>
            </p:cNvSpPr>
            <p:nvPr userDrawn="1"/>
          </p:nvSpPr>
          <p:spPr>
            <a:xfrm>
              <a:off x="488951" y="4716685"/>
              <a:ext cx="863898" cy="865353"/>
            </a:xfrm>
            <a:prstGeom prst="ellipse">
              <a:avLst/>
            </a:prstGeom>
            <a:solidFill>
              <a:srgbClr val="939598"/>
            </a:solidFill>
            <a:ln>
              <a:solidFill>
                <a:srgbClr val="93959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GB" kern="1200" dirty="0">
                <a:solidFill>
                  <a:schemeClr val="lt1"/>
                </a:solidFill>
                <a:latin typeface="+mn-lt"/>
                <a:ea typeface="+mn-ea"/>
                <a:cs typeface="+mn-cs"/>
              </a:endParaRPr>
            </a:p>
          </p:txBody>
        </p:sp>
        <p:pic>
          <p:nvPicPr>
            <p:cNvPr id="24" name="Picture 23" descr="paragonUWL_CMYK_300dpi_BLOWUP_small.TIF"/>
            <p:cNvPicPr>
              <a:picLocks noChangeAspect="1"/>
            </p:cNvPicPr>
            <p:nvPr userDrawn="1"/>
          </p:nvPicPr>
          <p:blipFill>
            <a:blip r:embed="rId2" cstate="print"/>
            <a:srcRect l="16528" t="57749"/>
            <a:stretch>
              <a:fillRect/>
            </a:stretch>
          </p:blipFill>
          <p:spPr>
            <a:xfrm>
              <a:off x="6516216" y="1300668"/>
              <a:ext cx="4320480" cy="4303048"/>
            </a:xfrm>
            <a:prstGeom prst="ellipse">
              <a:avLst/>
            </a:prstGeom>
          </p:spPr>
        </p:pic>
      </p:grpSp>
      <p:pic>
        <p:nvPicPr>
          <p:cNvPr id="16" name="Picture 15" descr="logo for powerpoint reduced size .jpg"/>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409575" y="549275"/>
            <a:ext cx="2170176" cy="475488"/>
          </a:xfrm>
          <a:prstGeom prst="rect">
            <a:avLst/>
          </a:prstGeom>
        </p:spPr>
      </p:pic>
      <p:sp>
        <p:nvSpPr>
          <p:cNvPr id="26626" name="Rectangle 2"/>
          <p:cNvSpPr>
            <a:spLocks noChangeArrowheads="1"/>
          </p:cNvSpPr>
          <p:nvPr userDrawn="1"/>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dirty="0"/>
          </a:p>
        </p:txBody>
      </p:sp>
      <p:pic>
        <p:nvPicPr>
          <p:cNvPr id="26625" name="Picture 1" descr="New Picture (86)"/>
          <p:cNvPicPr>
            <a:picLocks noChangeAspect="1" noChangeArrowheads="1"/>
          </p:cNvPicPr>
          <p:nvPr userDrawn="1"/>
        </p:nvPicPr>
        <p:blipFill>
          <a:blip r:embed="rId4" cstate="print"/>
          <a:srcRect/>
          <a:stretch>
            <a:fillRect/>
          </a:stretch>
        </p:blipFill>
        <p:spPr bwMode="auto">
          <a:xfrm>
            <a:off x="0" y="6093296"/>
            <a:ext cx="2179638" cy="601663"/>
          </a:xfrm>
          <a:prstGeom prst="rect">
            <a:avLst/>
          </a:prstGeom>
          <a:noFill/>
        </p:spPr>
      </p:pic>
      <p:sp>
        <p:nvSpPr>
          <p:cNvPr id="26627" name="Rectangle 3"/>
          <p:cNvSpPr>
            <a:spLocks noChangeArrowheads="1"/>
          </p:cNvSpPr>
          <p:nvPr userDrawn="1"/>
        </p:nvSpPr>
        <p:spPr bwMode="auto">
          <a:xfrm>
            <a:off x="0" y="6694959"/>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2971800" algn="ctr"/>
                <a:tab pos="5943600" algn="r"/>
              </a:tabLst>
            </a:pPr>
            <a:r>
              <a:rPr kumimoji="0" lang="en-US" sz="1100" b="0" i="0" u="none" strike="noStrike" cap="none" normalizeH="0" baseline="0" dirty="0">
                <a:ln>
                  <a:noFill/>
                </a:ln>
                <a:solidFill>
                  <a:schemeClr val="tx1"/>
                </a:solidFill>
                <a:effectLst/>
                <a:latin typeface="Calibri" pitchFamily="34" charset="0"/>
                <a:ea typeface="Calibri" pitchFamily="34" charset="0"/>
                <a:cs typeface="Times New Roman" pitchFamily="18" charset="0"/>
              </a:rPr>
              <a:t> </a:t>
            </a:r>
            <a:endParaRPr kumimoji="0" lang="en-GB" sz="8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971800" algn="ctr"/>
                <a:tab pos="5943600" algn="r"/>
              </a:tabLst>
            </a:pPr>
            <a:r>
              <a:rPr kumimoji="0" lang="en-US" sz="1100" b="0" i="0" u="none" strike="noStrike" cap="none" normalizeH="0" baseline="0" dirty="0">
                <a:ln>
                  <a:noFill/>
                </a:ln>
                <a:solidFill>
                  <a:schemeClr val="tx1"/>
                </a:solidFill>
                <a:effectLst/>
                <a:latin typeface="Calibri" pitchFamily="34" charset="0"/>
                <a:ea typeface="Calibri" pitchFamily="34" charset="0"/>
                <a:cs typeface="Times New Roman" pitchFamily="18" charset="0"/>
              </a:rPr>
              <a:t>The project is funded by the European Commission’s Directorate of Home Affairs under an Internal Security Fund’s targeted call.</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847018181"/>
      </p:ext>
    </p:extLst>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371600" y="274638"/>
            <a:ext cx="7315200" cy="1143000"/>
          </a:xfrm>
        </p:spPr>
        <p:txBody>
          <a:bodyPr/>
          <a:lstStyle/>
          <a:p>
            <a:r>
              <a:rPr lang="en-US"/>
              <a:t>Click to edit Master title style</a:t>
            </a:r>
            <a:endParaRPr lang="en-GB"/>
          </a:p>
        </p:txBody>
      </p:sp>
      <p:sp>
        <p:nvSpPr>
          <p:cNvPr id="3" name="Text Placeholder 2"/>
          <p:cNvSpPr>
            <a:spLocks noGrp="1"/>
          </p:cNvSpPr>
          <p:nvPr>
            <p:ph type="body" sz="half" idx="1"/>
          </p:nvPr>
        </p:nvSpPr>
        <p:spPr>
          <a:xfrm>
            <a:off x="1371600" y="1600200"/>
            <a:ext cx="35814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5105400" y="1600200"/>
            <a:ext cx="35814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en-GB" dirty="0"/>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en-GB" dirty="0"/>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2DD20577-4A91-4E5C-B105-5DB11B3AAA49}" type="slidenum">
              <a:rPr lang="en-GB"/>
              <a:pPr/>
              <a:t>‹#›</a:t>
            </a:fld>
            <a:endParaRPr lang="en-GB" dirty="0"/>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l">
              <a:defRPr sz="3200" b="1">
                <a:solidFill>
                  <a:srgbClr val="7030A0"/>
                </a:solidFill>
                <a:effectLst>
                  <a:outerShdw blurRad="38100" dist="38100" dir="2700000" algn="tl">
                    <a:srgbClr val="000000">
                      <a:alpha val="43137"/>
                    </a:srgbClr>
                  </a:outerShdw>
                </a:effectLst>
                <a:latin typeface="Arial" pitchFamily="34" charset="0"/>
                <a:cs typeface="Arial" pitchFamily="34" charset="0"/>
              </a:defRPr>
            </a:lvl1pPr>
          </a:lstStyle>
          <a:p>
            <a:r>
              <a:rPr lang="en-US" dirty="0"/>
              <a:t>Click to edit Master title style</a:t>
            </a:r>
            <a:endParaRPr lang="en-GB" dirty="0"/>
          </a:p>
        </p:txBody>
      </p:sp>
      <p:sp>
        <p:nvSpPr>
          <p:cNvPr id="3" name="Content Placeholder 2"/>
          <p:cNvSpPr>
            <a:spLocks noGrp="1"/>
          </p:cNvSpPr>
          <p:nvPr>
            <p:ph idx="1"/>
          </p:nvPr>
        </p:nvSpPr>
        <p:spPr/>
        <p:txBody>
          <a:bodyPr/>
          <a:lstStyle>
            <a:lvl1pPr>
              <a:defRPr sz="2400">
                <a:latin typeface="Arial" pitchFamily="34" charset="0"/>
                <a:cs typeface="Arial" pitchFamily="34" charset="0"/>
              </a:defRPr>
            </a:lvl1pPr>
            <a:lvl2pPr>
              <a:defRPr sz="2200">
                <a:latin typeface="Arial" pitchFamily="34" charset="0"/>
                <a:cs typeface="Arial" pitchFamily="34" charset="0"/>
              </a:defRPr>
            </a:lvl2pPr>
            <a:lvl3pPr>
              <a:defRPr sz="2200">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10"/>
          </p:nvPr>
        </p:nvSpPr>
        <p:spPr/>
        <p:txBody>
          <a:bodyPr/>
          <a:lstStyle/>
          <a:p>
            <a:fld id="{255154F6-5773-48C0-A675-4B58874F4045}" type="datetimeFigureOut">
              <a:rPr lang="en-GB" smtClean="0"/>
              <a:pPr/>
              <a:t>05/10/2016</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AD87E40-F221-49FE-AB6F-0D794A7A430A}" type="slidenum">
              <a:rPr lang="en-GB" smtClean="0"/>
              <a:pPr/>
              <a:t>‹#›</a:t>
            </a:fld>
            <a:endParaRPr lang="en-GB" dirty="0"/>
          </a:p>
        </p:txBody>
      </p:sp>
    </p:spTree>
    <p:extLst>
      <p:ext uri="{BB962C8B-B14F-4D97-AF65-F5344CB8AC3E}">
        <p14:creationId xmlns:p14="http://schemas.microsoft.com/office/powerpoint/2010/main" val="1904506424"/>
      </p:ext>
    </p:extLst>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55154F6-5773-48C0-A675-4B58874F4045}" type="datetimeFigureOut">
              <a:rPr lang="en-GB" smtClean="0"/>
              <a:pPr/>
              <a:t>05/10/2016</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AD87E40-F221-49FE-AB6F-0D794A7A430A}" type="slidenum">
              <a:rPr lang="en-GB" smtClean="0"/>
              <a:pPr/>
              <a:t>‹#›</a:t>
            </a:fld>
            <a:endParaRPr lang="en-GB" dirty="0"/>
          </a:p>
        </p:txBody>
      </p:sp>
    </p:spTree>
    <p:extLst>
      <p:ext uri="{BB962C8B-B14F-4D97-AF65-F5344CB8AC3E}">
        <p14:creationId xmlns:p14="http://schemas.microsoft.com/office/powerpoint/2010/main" val="2347067772"/>
      </p:ext>
    </p:extLst>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l">
              <a:defRPr sz="3200" b="1">
                <a:solidFill>
                  <a:srgbClr val="7030A0"/>
                </a:solidFill>
                <a:effectLst>
                  <a:outerShdw blurRad="38100" dist="38100" dir="2700000" algn="tl">
                    <a:srgbClr val="000000">
                      <a:alpha val="43137"/>
                    </a:srgbClr>
                  </a:outerShdw>
                </a:effectLst>
              </a:defRPr>
            </a:lvl1pPr>
          </a:lstStyle>
          <a:p>
            <a:r>
              <a:rPr lang="en-US" dirty="0"/>
              <a:t>Click to edit Master title style</a:t>
            </a:r>
            <a:endParaRPr lang="en-GB" dirty="0"/>
          </a:p>
        </p:txBody>
      </p:sp>
      <p:sp>
        <p:nvSpPr>
          <p:cNvPr id="3" name="Content Placeholder 2"/>
          <p:cNvSpPr>
            <a:spLocks noGrp="1"/>
          </p:cNvSpPr>
          <p:nvPr>
            <p:ph sz="half" idx="1"/>
          </p:nvPr>
        </p:nvSpPr>
        <p:spPr>
          <a:xfrm>
            <a:off x="457200" y="1600200"/>
            <a:ext cx="4038600" cy="4525963"/>
          </a:xfrm>
        </p:spPr>
        <p:txBody>
          <a:bodyPr/>
          <a:lstStyle>
            <a:lvl1pPr>
              <a:defRPr sz="2400">
                <a:latin typeface="Arial" pitchFamily="34" charset="0"/>
                <a:cs typeface="Arial" pitchFamily="34" charset="0"/>
              </a:defRPr>
            </a:lvl1pPr>
            <a:lvl2pPr>
              <a:defRPr sz="2200">
                <a:latin typeface="Arial" pitchFamily="34" charset="0"/>
                <a:cs typeface="Arial" pitchFamily="34" charset="0"/>
              </a:defRPr>
            </a:lvl2pPr>
            <a:lvl3pPr>
              <a:defRPr sz="2200">
                <a:latin typeface="Arial" pitchFamily="34" charset="0"/>
                <a:cs typeface="Arial" pitchFamily="34" charset="0"/>
              </a:defRPr>
            </a:lvl3pPr>
            <a:lvl4pPr>
              <a:defRPr sz="2000">
                <a:latin typeface="Arial" pitchFamily="34" charset="0"/>
                <a:cs typeface="Arial" pitchFamily="34" charset="0"/>
              </a:defRPr>
            </a:lvl4pPr>
            <a:lvl5pPr>
              <a:defRPr sz="2000">
                <a:latin typeface="Arial" pitchFamily="34" charset="0"/>
                <a:cs typeface="Arial"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4648200" y="1600200"/>
            <a:ext cx="4038600" cy="4525963"/>
          </a:xfrm>
        </p:spPr>
        <p:txBody>
          <a:bodyPr/>
          <a:lstStyle>
            <a:lvl1pPr>
              <a:defRPr sz="2400">
                <a:latin typeface="Arial" pitchFamily="34" charset="0"/>
                <a:cs typeface="Arial" pitchFamily="34" charset="0"/>
              </a:defRPr>
            </a:lvl1pPr>
            <a:lvl2pPr>
              <a:defRPr sz="2200">
                <a:latin typeface="Arial" pitchFamily="34" charset="0"/>
                <a:cs typeface="Arial" pitchFamily="34" charset="0"/>
              </a:defRPr>
            </a:lvl2pPr>
            <a:lvl3pPr>
              <a:defRPr sz="2200">
                <a:latin typeface="Arial" pitchFamily="34" charset="0"/>
                <a:cs typeface="Arial" pitchFamily="34" charset="0"/>
              </a:defRPr>
            </a:lvl3pPr>
            <a:lvl4pPr>
              <a:defRPr sz="2000">
                <a:latin typeface="Arial" pitchFamily="34" charset="0"/>
                <a:cs typeface="Arial" pitchFamily="34" charset="0"/>
              </a:defRPr>
            </a:lvl4pPr>
            <a:lvl5pPr>
              <a:defRPr sz="2000">
                <a:latin typeface="Arial" pitchFamily="34" charset="0"/>
                <a:cs typeface="Arial"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Date Placeholder 4"/>
          <p:cNvSpPr>
            <a:spLocks noGrp="1"/>
          </p:cNvSpPr>
          <p:nvPr>
            <p:ph type="dt" sz="half" idx="10"/>
          </p:nvPr>
        </p:nvSpPr>
        <p:spPr/>
        <p:txBody>
          <a:bodyPr/>
          <a:lstStyle/>
          <a:p>
            <a:fld id="{255154F6-5773-48C0-A675-4B58874F4045}" type="datetimeFigureOut">
              <a:rPr lang="en-GB" smtClean="0"/>
              <a:pPr/>
              <a:t>05/10/2016</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AAD87E40-F221-49FE-AB6F-0D794A7A430A}" type="slidenum">
              <a:rPr lang="en-GB" smtClean="0"/>
              <a:pPr/>
              <a:t>‹#›</a:t>
            </a:fld>
            <a:endParaRPr lang="en-GB" dirty="0"/>
          </a:p>
        </p:txBody>
      </p:sp>
    </p:spTree>
    <p:extLst>
      <p:ext uri="{BB962C8B-B14F-4D97-AF65-F5344CB8AC3E}">
        <p14:creationId xmlns:p14="http://schemas.microsoft.com/office/powerpoint/2010/main" val="2477817506"/>
      </p:ext>
    </p:extLst>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255154F6-5773-48C0-A675-4B58874F4045}" type="datetimeFigureOut">
              <a:rPr lang="en-GB" smtClean="0"/>
              <a:pPr/>
              <a:t>05/10/2016</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AAD87E40-F221-49FE-AB6F-0D794A7A430A}" type="slidenum">
              <a:rPr lang="en-GB" smtClean="0"/>
              <a:pPr/>
              <a:t>‹#›</a:t>
            </a:fld>
            <a:endParaRPr lang="en-GB" dirty="0"/>
          </a:p>
        </p:txBody>
      </p:sp>
    </p:spTree>
    <p:extLst>
      <p:ext uri="{BB962C8B-B14F-4D97-AF65-F5344CB8AC3E}">
        <p14:creationId xmlns:p14="http://schemas.microsoft.com/office/powerpoint/2010/main" val="1364082760"/>
      </p:ext>
    </p:extLst>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l">
              <a:defRPr sz="3200" b="1">
                <a:solidFill>
                  <a:srgbClr val="7030A0"/>
                </a:solidFill>
                <a:effectLst>
                  <a:outerShdw blurRad="38100" dist="38100" dir="2700000" algn="tl">
                    <a:srgbClr val="000000">
                      <a:alpha val="43137"/>
                    </a:srgbClr>
                  </a:outerShdw>
                </a:effectLst>
                <a:latin typeface="Arial" pitchFamily="34" charset="0"/>
                <a:cs typeface="Arial" pitchFamily="34" charset="0"/>
              </a:defRPr>
            </a:lvl1pPr>
          </a:lstStyle>
          <a:p>
            <a:r>
              <a:rPr lang="en-US" dirty="0"/>
              <a:t>Click to edit Master title style</a:t>
            </a:r>
            <a:endParaRPr lang="en-GB" dirty="0"/>
          </a:p>
        </p:txBody>
      </p:sp>
      <p:sp>
        <p:nvSpPr>
          <p:cNvPr id="3" name="Date Placeholder 2"/>
          <p:cNvSpPr>
            <a:spLocks noGrp="1"/>
          </p:cNvSpPr>
          <p:nvPr>
            <p:ph type="dt" sz="half" idx="10"/>
          </p:nvPr>
        </p:nvSpPr>
        <p:spPr/>
        <p:txBody>
          <a:bodyPr/>
          <a:lstStyle/>
          <a:p>
            <a:fld id="{255154F6-5773-48C0-A675-4B58874F4045}" type="datetimeFigureOut">
              <a:rPr lang="en-GB" smtClean="0"/>
              <a:pPr/>
              <a:t>05/10/2016</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AAD87E40-F221-49FE-AB6F-0D794A7A430A}" type="slidenum">
              <a:rPr lang="en-GB" smtClean="0"/>
              <a:pPr/>
              <a:t>‹#›</a:t>
            </a:fld>
            <a:endParaRPr lang="en-GB" dirty="0"/>
          </a:p>
        </p:txBody>
      </p:sp>
    </p:spTree>
    <p:extLst>
      <p:ext uri="{BB962C8B-B14F-4D97-AF65-F5344CB8AC3E}">
        <p14:creationId xmlns:p14="http://schemas.microsoft.com/office/powerpoint/2010/main" val="46172356"/>
      </p:ext>
    </p:extLst>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5154F6-5773-48C0-A675-4B58874F4045}" type="datetimeFigureOut">
              <a:rPr lang="en-GB" smtClean="0"/>
              <a:pPr/>
              <a:t>05/10/2016</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AAD87E40-F221-49FE-AB6F-0D794A7A430A}" type="slidenum">
              <a:rPr lang="en-GB" smtClean="0"/>
              <a:pPr/>
              <a:t>‹#›</a:t>
            </a:fld>
            <a:endParaRPr lang="en-GB" dirty="0"/>
          </a:p>
        </p:txBody>
      </p:sp>
    </p:spTree>
    <p:extLst>
      <p:ext uri="{BB962C8B-B14F-4D97-AF65-F5344CB8AC3E}">
        <p14:creationId xmlns:p14="http://schemas.microsoft.com/office/powerpoint/2010/main" val="390105640"/>
      </p:ext>
    </p:extLst>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55154F6-5773-48C0-A675-4B58874F4045}" type="datetimeFigureOut">
              <a:rPr lang="en-GB" smtClean="0"/>
              <a:pPr/>
              <a:t>05/10/2016</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AAD87E40-F221-49FE-AB6F-0D794A7A430A}" type="slidenum">
              <a:rPr lang="en-GB" smtClean="0"/>
              <a:pPr/>
              <a:t>‹#›</a:t>
            </a:fld>
            <a:endParaRPr lang="en-GB" dirty="0"/>
          </a:p>
        </p:txBody>
      </p:sp>
    </p:spTree>
    <p:extLst>
      <p:ext uri="{BB962C8B-B14F-4D97-AF65-F5344CB8AC3E}">
        <p14:creationId xmlns:p14="http://schemas.microsoft.com/office/powerpoint/2010/main" val="892534648"/>
      </p:ext>
    </p:extLst>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55154F6-5773-48C0-A675-4B58874F4045}" type="datetimeFigureOut">
              <a:rPr lang="en-GB" smtClean="0"/>
              <a:pPr/>
              <a:t>05/10/2016</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AAD87E40-F221-49FE-AB6F-0D794A7A430A}" type="slidenum">
              <a:rPr lang="en-GB" smtClean="0"/>
              <a:pPr/>
              <a:t>‹#›</a:t>
            </a:fld>
            <a:endParaRPr lang="en-GB" dirty="0"/>
          </a:p>
        </p:txBody>
      </p:sp>
    </p:spTree>
    <p:extLst>
      <p:ext uri="{BB962C8B-B14F-4D97-AF65-F5344CB8AC3E}">
        <p14:creationId xmlns:p14="http://schemas.microsoft.com/office/powerpoint/2010/main" val="307861440"/>
      </p:ext>
    </p:extLst>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5154F6-5773-48C0-A675-4B58874F4045}" type="datetimeFigureOut">
              <a:rPr lang="en-GB" smtClean="0"/>
              <a:pPr/>
              <a:t>05/10/2016</a:t>
            </a:fld>
            <a:endParaRPr lang="en-GB"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D87E40-F221-49FE-AB6F-0D794A7A430A}" type="slidenum">
              <a:rPr lang="en-GB" smtClean="0"/>
              <a:pPr/>
              <a:t>‹#›</a:t>
            </a:fld>
            <a:endParaRPr lang="en-GB" dirty="0"/>
          </a:p>
        </p:txBody>
      </p:sp>
    </p:spTree>
    <p:extLst>
      <p:ext uri="{BB962C8B-B14F-4D97-AF65-F5344CB8AC3E}">
        <p14:creationId xmlns:p14="http://schemas.microsoft.com/office/powerpoint/2010/main" val="165892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random/>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805264"/>
          </a:xfrm>
          <a:prstGeom prst="rect">
            <a:avLst/>
          </a:prstGeom>
        </p:spPr>
      </p:pic>
      <p:sp>
        <p:nvSpPr>
          <p:cNvPr id="12" name="Title 1"/>
          <p:cNvSpPr txBox="1">
            <a:spLocks/>
          </p:cNvSpPr>
          <p:nvPr/>
        </p:nvSpPr>
        <p:spPr>
          <a:xfrm>
            <a:off x="36320" y="4763591"/>
            <a:ext cx="9108504" cy="1168564"/>
          </a:xfrm>
          <a:prstGeom prst="rect">
            <a:avLst/>
          </a:prstGeom>
        </p:spPr>
        <p:txBody>
          <a:bodyPr vert="horz" lIns="91440" tIns="45720" rIns="91440" bIns="45720" rtlCol="0" anchor="ctr">
            <a:noAutofit/>
          </a:bodyPr>
          <a:lstStyle/>
          <a:p>
            <a:pPr algn="ctr">
              <a:spcBef>
                <a:spcPct val="0"/>
              </a:spcBef>
              <a:defRPr/>
            </a:pPr>
            <a:r>
              <a:rPr lang="en-GB" sz="4800" b="1" dirty="0">
                <a:solidFill>
                  <a:prstClr val="white"/>
                </a:solidFill>
                <a:effectLst>
                  <a:outerShdw blurRad="38100" dist="38100" dir="2700000" algn="tl">
                    <a:srgbClr val="000000">
                      <a:alpha val="43137"/>
                    </a:srgbClr>
                  </a:outerShdw>
                </a:effectLst>
              </a:rPr>
              <a:t>Combating Human Trafficking</a:t>
            </a:r>
          </a:p>
        </p:txBody>
      </p:sp>
      <p:sp>
        <p:nvSpPr>
          <p:cNvPr id="3" name="TextBox 2"/>
          <p:cNvSpPr txBox="1"/>
          <p:nvPr/>
        </p:nvSpPr>
        <p:spPr>
          <a:xfrm>
            <a:off x="5320600" y="5762878"/>
            <a:ext cx="2736304" cy="338554"/>
          </a:xfrm>
          <a:prstGeom prst="rect">
            <a:avLst/>
          </a:prstGeom>
          <a:noFill/>
        </p:spPr>
        <p:txBody>
          <a:bodyPr wrap="square" rtlCol="0">
            <a:spAutoFit/>
          </a:bodyPr>
          <a:lstStyle/>
          <a:p>
            <a:pPr algn="ctr"/>
            <a:r>
              <a:rPr lang="en-GB" sz="1600" b="1" dirty="0" smtClean="0">
                <a:solidFill>
                  <a:prstClr val="black"/>
                </a:solidFill>
              </a:rPr>
              <a:t>Combat THB is a Project of:</a:t>
            </a:r>
            <a:endParaRPr lang="en-GB" sz="1600" b="1" dirty="0">
              <a:solidFill>
                <a:prstClr val="black"/>
              </a:solidFill>
            </a:endParaRPr>
          </a:p>
        </p:txBody>
      </p:sp>
      <p:pic>
        <p:nvPicPr>
          <p:cNvPr id="205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9512" y="5920710"/>
            <a:ext cx="1512168" cy="244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27984" y="6021288"/>
            <a:ext cx="4480680" cy="7598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Box 2"/>
          <p:cNvSpPr txBox="1">
            <a:spLocks noChangeArrowheads="1"/>
          </p:cNvSpPr>
          <p:nvPr/>
        </p:nvSpPr>
        <p:spPr bwMode="auto">
          <a:xfrm>
            <a:off x="36320" y="6248955"/>
            <a:ext cx="2505075" cy="528092"/>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just">
              <a:lnSpc>
                <a:spcPct val="115000"/>
              </a:lnSpc>
              <a:spcAft>
                <a:spcPts val="1000"/>
              </a:spcAft>
            </a:pPr>
            <a:r>
              <a:rPr lang="en-GB" sz="600" i="1" dirty="0">
                <a:solidFill>
                  <a:prstClr val="black"/>
                </a:solidFill>
                <a:latin typeface="Arial"/>
                <a:ea typeface="Times New Roman"/>
                <a:cs typeface="Times New Roman"/>
              </a:rPr>
              <a:t>This project has been funded with support from the European Commission. This publication reflects the views only of the authors, and the European Commission cannot be held responsible for any use which may be made of the information contained therein.</a:t>
            </a:r>
            <a:endParaRPr lang="en-GB" sz="600" dirty="0">
              <a:solidFill>
                <a:prstClr val="black"/>
              </a:solidFill>
              <a:ea typeface="Times New Roman"/>
              <a:cs typeface="Times New Roman"/>
            </a:endParaRPr>
          </a:p>
        </p:txBody>
      </p:sp>
    </p:spTree>
    <p:extLst>
      <p:ext uri="{BB962C8B-B14F-4D97-AF65-F5344CB8AC3E}">
        <p14:creationId xmlns:p14="http://schemas.microsoft.com/office/powerpoint/2010/main" val="170581613"/>
      </p:ext>
    </p:extLst>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400" i="1" dirty="0">
                <a:solidFill>
                  <a:schemeClr val="accent3">
                    <a:lumMod val="75000"/>
                  </a:schemeClr>
                </a:solidFill>
                <a:effectLst/>
              </a:rPr>
              <a:t>Potential Barriers</a:t>
            </a:r>
          </a:p>
        </p:txBody>
      </p:sp>
      <p:sp>
        <p:nvSpPr>
          <p:cNvPr id="3" name="Content Placeholder 2"/>
          <p:cNvSpPr>
            <a:spLocks noGrp="1"/>
          </p:cNvSpPr>
          <p:nvPr>
            <p:ph idx="1"/>
          </p:nvPr>
        </p:nvSpPr>
        <p:spPr>
          <a:xfrm>
            <a:off x="467544" y="1412776"/>
            <a:ext cx="8229600" cy="4525963"/>
          </a:xfrm>
        </p:spPr>
        <p:txBody>
          <a:bodyPr>
            <a:noAutofit/>
          </a:bodyPr>
          <a:lstStyle/>
          <a:p>
            <a:r>
              <a:rPr lang="en-GB" sz="2000" dirty="0"/>
              <a:t>Confirm all people staying in the rooms and ask for verification with photo identification as well as making everyone sign-in.</a:t>
            </a:r>
          </a:p>
          <a:p>
            <a:r>
              <a:rPr lang="en-GB" sz="2000" dirty="0"/>
              <a:t>Observe their appearance, behaviour and engage with them during their stay. </a:t>
            </a:r>
          </a:p>
          <a:p>
            <a:r>
              <a:rPr lang="en-GB" sz="2000" dirty="0"/>
              <a:t>The room should not remain without service for more than 24 hours.</a:t>
            </a:r>
          </a:p>
          <a:p>
            <a:r>
              <a:rPr lang="en-GB" sz="2000" dirty="0"/>
              <a:t>Keep diary entries and engage with guests in rooms to check on their safety/comfort/overall well-being etc. </a:t>
            </a:r>
          </a:p>
          <a:p>
            <a:r>
              <a:rPr lang="en-GB" sz="2000" dirty="0"/>
              <a:t>You could ask the following questions if you get a chance to speak to them:</a:t>
            </a:r>
          </a:p>
          <a:p>
            <a:pPr lvl="1"/>
            <a:r>
              <a:rPr lang="en-GB" sz="2000" dirty="0"/>
              <a:t>Can you leave your job if you want to?</a:t>
            </a:r>
          </a:p>
          <a:p>
            <a:pPr lvl="1"/>
            <a:r>
              <a:rPr lang="en-GB" sz="2000" dirty="0"/>
              <a:t>Can you come and go as you please?</a:t>
            </a:r>
          </a:p>
          <a:p>
            <a:pPr lvl="1"/>
            <a:r>
              <a:rPr lang="en-GB" sz="2000" dirty="0"/>
              <a:t>Have you been hurt or threatened if you tried to leave?</a:t>
            </a:r>
          </a:p>
          <a:p>
            <a:pPr lvl="1"/>
            <a:r>
              <a:rPr lang="en-GB" sz="2000" dirty="0"/>
              <a:t>Has your family been threatened?</a:t>
            </a:r>
          </a:p>
          <a:p>
            <a:pPr lvl="1"/>
            <a:r>
              <a:rPr lang="en-GB" sz="2000" dirty="0"/>
              <a:t>Are you in debt to your employer?</a:t>
            </a:r>
          </a:p>
          <a:p>
            <a:pPr lvl="1"/>
            <a:endParaRPr lang="en-GB" sz="2000" dirty="0"/>
          </a:p>
          <a:p>
            <a:endParaRPr lang="en-GB" sz="2000" dirty="0"/>
          </a:p>
        </p:txBody>
      </p:sp>
    </p:spTree>
    <p:extLst>
      <p:ext uri="{BB962C8B-B14F-4D97-AF65-F5344CB8AC3E}">
        <p14:creationId xmlns:p14="http://schemas.microsoft.com/office/powerpoint/2010/main" val="2426098765"/>
      </p:ext>
    </p:extLst>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548680"/>
            <a:ext cx="8229600" cy="1143000"/>
          </a:xfrm>
        </p:spPr>
        <p:txBody>
          <a:bodyPr>
            <a:normAutofit/>
          </a:bodyPr>
          <a:lstStyle/>
          <a:p>
            <a:r>
              <a:rPr lang="en-GB" sz="4400" i="1" dirty="0">
                <a:solidFill>
                  <a:schemeClr val="accent3">
                    <a:lumMod val="75000"/>
                  </a:schemeClr>
                </a:solidFill>
                <a:effectLst/>
              </a:rPr>
              <a:t>Angelica and Estella’s Story</a:t>
            </a:r>
          </a:p>
        </p:txBody>
      </p:sp>
      <p:sp>
        <p:nvSpPr>
          <p:cNvPr id="3" name="TextBox 2"/>
          <p:cNvSpPr txBox="1"/>
          <p:nvPr/>
        </p:nvSpPr>
        <p:spPr>
          <a:xfrm>
            <a:off x="2051720" y="2492896"/>
            <a:ext cx="5112568" cy="923330"/>
          </a:xfrm>
          <a:prstGeom prst="rect">
            <a:avLst/>
          </a:prstGeom>
          <a:noFill/>
        </p:spPr>
        <p:txBody>
          <a:bodyPr wrap="square" rtlCol="0">
            <a:spAutoFit/>
          </a:bodyPr>
          <a:lstStyle/>
          <a:p>
            <a:pPr algn="ctr"/>
            <a:r>
              <a:rPr lang="en-GB" sz="3600" dirty="0"/>
              <a:t>Listen to </a:t>
            </a:r>
            <a:r>
              <a:rPr lang="en-GB" sz="3600" dirty="0" smtClean="0"/>
              <a:t>Estella’s </a:t>
            </a:r>
            <a:r>
              <a:rPr lang="en-GB" sz="3600" dirty="0"/>
              <a:t>story:</a:t>
            </a:r>
          </a:p>
          <a:p>
            <a:endParaRPr lang="en-GB" dirty="0"/>
          </a:p>
        </p:txBody>
      </p:sp>
      <p:pic>
        <p:nvPicPr>
          <p:cNvPr id="5" name="Estella.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072045" y="3509211"/>
            <a:ext cx="1071917" cy="1071917"/>
          </a:xfrm>
          <a:prstGeom prst="rect">
            <a:avLst/>
          </a:prstGeom>
        </p:spPr>
      </p:pic>
    </p:spTree>
    <p:extLst>
      <p:ext uri="{BB962C8B-B14F-4D97-AF65-F5344CB8AC3E}">
        <p14:creationId xmlns:p14="http://schemas.microsoft.com/office/powerpoint/2010/main" val="2406334371"/>
      </p:ext>
    </p:extLst>
  </p:cSld>
  <p:clrMapOvr>
    <a:masterClrMapping/>
  </p:clrMapOvr>
  <p:transition>
    <p:random/>
  </p:transition>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94246"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sz="4400" i="1" dirty="0">
                <a:solidFill>
                  <a:schemeClr val="accent3">
                    <a:lumMod val="75000"/>
                  </a:schemeClr>
                </a:solidFill>
                <a:effectLst/>
              </a:rPr>
              <a:t>Angelica and Estella’s Story:  A Summary</a:t>
            </a:r>
          </a:p>
        </p:txBody>
      </p:sp>
      <p:sp>
        <p:nvSpPr>
          <p:cNvPr id="3" name="Content Placeholder 2"/>
          <p:cNvSpPr>
            <a:spLocks noGrp="1"/>
          </p:cNvSpPr>
          <p:nvPr>
            <p:ph idx="1"/>
          </p:nvPr>
        </p:nvSpPr>
        <p:spPr>
          <a:xfrm>
            <a:off x="395536" y="1772816"/>
            <a:ext cx="8435280" cy="4525963"/>
          </a:xfrm>
        </p:spPr>
        <p:txBody>
          <a:bodyPr>
            <a:noAutofit/>
          </a:bodyPr>
          <a:lstStyle/>
          <a:p>
            <a:r>
              <a:rPr lang="en-GB" sz="2800" dirty="0"/>
              <a:t>Both left families and have little contact with and been threatened if they leave </a:t>
            </a:r>
          </a:p>
          <a:p>
            <a:r>
              <a:rPr lang="en-GB" sz="2800" dirty="0"/>
              <a:t>Passports and mobile phones held</a:t>
            </a:r>
          </a:p>
          <a:p>
            <a:r>
              <a:rPr lang="en-GB" sz="2800" dirty="0"/>
              <a:t>Prince and family booked whole floor and women working as their servants</a:t>
            </a:r>
          </a:p>
          <a:p>
            <a:r>
              <a:rPr lang="en-GB" sz="2800" dirty="0"/>
              <a:t>Angelica been sexually abused</a:t>
            </a:r>
          </a:p>
          <a:p>
            <a:r>
              <a:rPr lang="en-GB" sz="2800" dirty="0"/>
              <a:t>Estella been beaten when asked for time off</a:t>
            </a:r>
          </a:p>
          <a:p>
            <a:r>
              <a:rPr lang="en-GB" sz="2800" dirty="0"/>
              <a:t>Women approached housekeeper when family out of  hotel and told her of their plight</a:t>
            </a:r>
          </a:p>
          <a:p>
            <a:endParaRPr lang="en-GB" sz="2800" dirty="0"/>
          </a:p>
          <a:p>
            <a:endParaRPr lang="en-GB" sz="2800" dirty="0"/>
          </a:p>
          <a:p>
            <a:endParaRPr lang="en-GB" sz="2800" dirty="0"/>
          </a:p>
          <a:p>
            <a:endParaRPr lang="en-GB" sz="2800" dirty="0"/>
          </a:p>
        </p:txBody>
      </p:sp>
    </p:spTree>
    <p:extLst>
      <p:ext uri="{BB962C8B-B14F-4D97-AF65-F5344CB8AC3E}">
        <p14:creationId xmlns:p14="http://schemas.microsoft.com/office/powerpoint/2010/main" val="677337600"/>
      </p:ext>
    </p:extLst>
  </p:cSld>
  <p:clrMapOvr>
    <a:masterClrMapping/>
  </p:clrMapOvr>
  <p:transition>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p:cNvSpPr>
            <a:spLocks noGrp="1"/>
          </p:cNvSpPr>
          <p:nvPr>
            <p:ph type="title"/>
          </p:nvPr>
        </p:nvSpPr>
        <p:spPr>
          <a:xfrm>
            <a:off x="467544" y="260648"/>
            <a:ext cx="8229600" cy="1143000"/>
          </a:xfrm>
        </p:spPr>
        <p:txBody>
          <a:bodyPr>
            <a:noAutofit/>
          </a:bodyPr>
          <a:lstStyle/>
          <a:p>
            <a:r>
              <a:rPr lang="en-GB" sz="4400" i="1" dirty="0">
                <a:solidFill>
                  <a:schemeClr val="accent3">
                    <a:lumMod val="75000"/>
                  </a:schemeClr>
                </a:solidFill>
                <a:effectLst/>
              </a:rPr>
              <a:t>What is Human Trafficking (THB)?</a:t>
            </a:r>
          </a:p>
        </p:txBody>
      </p:sp>
      <p:sp>
        <p:nvSpPr>
          <p:cNvPr id="27" name="Content Placeholder 26"/>
          <p:cNvSpPr>
            <a:spLocks noGrp="1"/>
          </p:cNvSpPr>
          <p:nvPr>
            <p:ph idx="1"/>
          </p:nvPr>
        </p:nvSpPr>
        <p:spPr>
          <a:xfrm>
            <a:off x="457201" y="1772816"/>
            <a:ext cx="5194920" cy="4201710"/>
          </a:xfrm>
        </p:spPr>
        <p:txBody>
          <a:bodyPr>
            <a:normAutofit/>
          </a:bodyPr>
          <a:lstStyle/>
          <a:p>
            <a:pPr>
              <a:buNone/>
            </a:pPr>
            <a:r>
              <a:rPr lang="en-GB" sz="2200" dirty="0"/>
              <a:t>    </a:t>
            </a:r>
            <a:r>
              <a:rPr lang="en-GB" sz="2200" i="1" dirty="0"/>
              <a:t>“the recruitment, transportation, transfer, harbouring or receipt of persons, by means of the threat or use of force or other forms of coercion, of abduction, of fraud, of deception, of the abuse of power or of a position of vulnerability or of the giving or receiving of payments or benefits to achieve the consent of a person having control over another person, for the purpose of exploitation”.</a:t>
            </a:r>
          </a:p>
          <a:p>
            <a:pPr algn="r">
              <a:buNone/>
            </a:pPr>
            <a:endParaRPr lang="en-GB" sz="2200" dirty="0"/>
          </a:p>
          <a:p>
            <a:pPr>
              <a:buNone/>
            </a:pPr>
            <a:endParaRPr lang="en-GB" sz="2200" b="1" dirty="0"/>
          </a:p>
        </p:txBody>
      </p:sp>
      <p:grpSp>
        <p:nvGrpSpPr>
          <p:cNvPr id="39" name="Group 38"/>
          <p:cNvGrpSpPr/>
          <p:nvPr/>
        </p:nvGrpSpPr>
        <p:grpSpPr>
          <a:xfrm>
            <a:off x="554461" y="1844824"/>
            <a:ext cx="6924955" cy="780383"/>
            <a:chOff x="683568" y="1844824"/>
            <a:chExt cx="6924955" cy="1152128"/>
          </a:xfrm>
        </p:grpSpPr>
        <p:sp>
          <p:nvSpPr>
            <p:cNvPr id="28" name="Oval 27"/>
            <p:cNvSpPr/>
            <p:nvPr/>
          </p:nvSpPr>
          <p:spPr>
            <a:xfrm>
              <a:off x="683568" y="1844824"/>
              <a:ext cx="4752528" cy="115212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cxnSp>
          <p:nvCxnSpPr>
            <p:cNvPr id="31" name="Shape 30"/>
            <p:cNvCxnSpPr/>
            <p:nvPr/>
          </p:nvCxnSpPr>
          <p:spPr>
            <a:xfrm flipV="1">
              <a:off x="5436097" y="2420887"/>
              <a:ext cx="720081" cy="1"/>
            </a:xfrm>
            <a:prstGeom prst="bentConnector3">
              <a:avLst>
                <a:gd name="adj1" fmla="val 50000"/>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6251164" y="2105945"/>
              <a:ext cx="1357359" cy="629884"/>
            </a:xfrm>
            <a:prstGeom prst="rect">
              <a:avLst/>
            </a:prstGeom>
            <a:noFill/>
            <a:ln>
              <a:noFill/>
            </a:ln>
          </p:spPr>
          <p:txBody>
            <a:bodyPr wrap="none" bIns="72000" rtlCol="0">
              <a:spAutoFit/>
            </a:bodyPr>
            <a:lstStyle/>
            <a:p>
              <a:r>
                <a:rPr lang="en-GB" sz="2000" b="1" dirty="0">
                  <a:solidFill>
                    <a:srgbClr val="FF0000"/>
                  </a:solidFill>
                </a:rPr>
                <a:t>Movement</a:t>
              </a:r>
            </a:p>
          </p:txBody>
        </p:sp>
      </p:grpSp>
      <p:grpSp>
        <p:nvGrpSpPr>
          <p:cNvPr id="47" name="Group 46"/>
          <p:cNvGrpSpPr/>
          <p:nvPr/>
        </p:nvGrpSpPr>
        <p:grpSpPr>
          <a:xfrm>
            <a:off x="554461" y="2935502"/>
            <a:ext cx="7090590" cy="989909"/>
            <a:chOff x="945781" y="2308195"/>
            <a:chExt cx="7090590" cy="1480844"/>
          </a:xfrm>
        </p:grpSpPr>
        <p:sp>
          <p:nvSpPr>
            <p:cNvPr id="40" name="Oval 39"/>
            <p:cNvSpPr/>
            <p:nvPr/>
          </p:nvSpPr>
          <p:spPr>
            <a:xfrm>
              <a:off x="945781" y="2492896"/>
              <a:ext cx="4104456" cy="1296143"/>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cxnSp>
          <p:nvCxnSpPr>
            <p:cNvPr id="42" name="Elbow Connector 41"/>
            <p:cNvCxnSpPr/>
            <p:nvPr/>
          </p:nvCxnSpPr>
          <p:spPr>
            <a:xfrm flipV="1">
              <a:off x="5076056" y="3140967"/>
              <a:ext cx="1622770" cy="1"/>
            </a:xfrm>
            <a:prstGeom prst="bentConnector3">
              <a:avLst>
                <a:gd name="adj1" fmla="val 50000"/>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6759483" y="2308195"/>
              <a:ext cx="1276888" cy="1015664"/>
            </a:xfrm>
            <a:prstGeom prst="rect">
              <a:avLst/>
            </a:prstGeom>
            <a:noFill/>
          </p:spPr>
          <p:txBody>
            <a:bodyPr wrap="none" rtlCol="0">
              <a:spAutoFit/>
            </a:bodyPr>
            <a:lstStyle/>
            <a:p>
              <a:r>
                <a:rPr lang="en-GB" sz="2000" b="1" dirty="0">
                  <a:solidFill>
                    <a:srgbClr val="FF0000"/>
                  </a:solidFill>
                </a:rPr>
                <a:t>Coercion</a:t>
              </a:r>
            </a:p>
            <a:p>
              <a:r>
                <a:rPr lang="en-GB" sz="2000" b="1" dirty="0">
                  <a:solidFill>
                    <a:srgbClr val="FF0000"/>
                  </a:solidFill>
                </a:rPr>
                <a:t>Deception</a:t>
              </a:r>
            </a:p>
            <a:p>
              <a:r>
                <a:rPr lang="en-GB" sz="2000" b="1" dirty="0">
                  <a:solidFill>
                    <a:srgbClr val="FF0000"/>
                  </a:solidFill>
                </a:rPr>
                <a:t>Abuse</a:t>
              </a:r>
            </a:p>
          </p:txBody>
        </p:sp>
      </p:grpSp>
      <p:grpSp>
        <p:nvGrpSpPr>
          <p:cNvPr id="52" name="Group 51"/>
          <p:cNvGrpSpPr/>
          <p:nvPr/>
        </p:nvGrpSpPr>
        <p:grpSpPr>
          <a:xfrm>
            <a:off x="962870" y="4710123"/>
            <a:ext cx="6641851" cy="608959"/>
            <a:chOff x="755576" y="4331520"/>
            <a:chExt cx="6714045" cy="1257720"/>
          </a:xfrm>
        </p:grpSpPr>
        <p:sp>
          <p:nvSpPr>
            <p:cNvPr id="48" name="Oval 47"/>
            <p:cNvSpPr/>
            <p:nvPr/>
          </p:nvSpPr>
          <p:spPr>
            <a:xfrm>
              <a:off x="755576" y="4437112"/>
              <a:ext cx="3816424" cy="115212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cxnSp>
          <p:nvCxnSpPr>
            <p:cNvPr id="50" name="Elbow Connector 49"/>
            <p:cNvCxnSpPr/>
            <p:nvPr/>
          </p:nvCxnSpPr>
          <p:spPr>
            <a:xfrm>
              <a:off x="4613483" y="5026291"/>
              <a:ext cx="1332334" cy="13115"/>
            </a:xfrm>
            <a:prstGeom prst="bentConnector3">
              <a:avLst>
                <a:gd name="adj1" fmla="val 50000"/>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5963118" y="4331520"/>
              <a:ext cx="1506503" cy="707886"/>
            </a:xfrm>
            <a:prstGeom prst="rect">
              <a:avLst/>
            </a:prstGeom>
            <a:noFill/>
          </p:spPr>
          <p:txBody>
            <a:bodyPr wrap="none" rtlCol="0">
              <a:spAutoFit/>
            </a:bodyPr>
            <a:lstStyle/>
            <a:p>
              <a:r>
                <a:rPr lang="en-GB" sz="2000" b="1" dirty="0">
                  <a:solidFill>
                    <a:srgbClr val="FF0000"/>
                  </a:solidFill>
                </a:rPr>
                <a:t>Control</a:t>
              </a:r>
            </a:p>
            <a:p>
              <a:r>
                <a:rPr lang="en-GB" sz="2000" b="1" dirty="0">
                  <a:solidFill>
                    <a:srgbClr val="FF0000"/>
                  </a:solidFill>
                </a:rPr>
                <a:t>Exploitation</a:t>
              </a:r>
            </a:p>
          </p:txBody>
        </p:sp>
      </p:grpSp>
      <p:sp>
        <p:nvSpPr>
          <p:cNvPr id="9" name="TextBox 8"/>
          <p:cNvSpPr txBox="1"/>
          <p:nvPr/>
        </p:nvSpPr>
        <p:spPr>
          <a:xfrm>
            <a:off x="4499992" y="5733256"/>
            <a:ext cx="4473209" cy="923330"/>
          </a:xfrm>
          <a:prstGeom prst="rect">
            <a:avLst/>
          </a:prstGeom>
          <a:noFill/>
        </p:spPr>
        <p:txBody>
          <a:bodyPr wrap="square" rtlCol="0">
            <a:spAutoFit/>
          </a:bodyPr>
          <a:lstStyle/>
          <a:p>
            <a:r>
              <a:rPr lang="en-GB" dirty="0">
                <a:solidFill>
                  <a:prstClr val="black"/>
                </a:solidFill>
              </a:rPr>
              <a:t>Art 2, Directive 2011/36/EU; Art. 4, Council of Europe Convention on Action against Human Trafficking 2005; Art. 3 UN 2000, page 42</a:t>
            </a:r>
            <a:r>
              <a:rPr lang="en-GB" dirty="0" smtClean="0">
                <a:solidFill>
                  <a:prstClr val="black"/>
                </a:solidFill>
              </a:rPr>
              <a:t>.</a:t>
            </a:r>
            <a:endParaRPr lang="en-GB" dirty="0">
              <a:solidFill>
                <a:prstClr val="black"/>
              </a:solidFill>
            </a:endParaRPr>
          </a:p>
        </p:txBody>
      </p:sp>
    </p:spTree>
    <p:extLst>
      <p:ext uri="{BB962C8B-B14F-4D97-AF65-F5344CB8AC3E}">
        <p14:creationId xmlns:p14="http://schemas.microsoft.com/office/powerpoint/2010/main" val="414055874"/>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7">
                                            <p:txEl>
                                              <p:pRg st="0" end="0"/>
                                            </p:txEl>
                                          </p:spTgt>
                                        </p:tgtEl>
                                        <p:attrNameLst>
                                          <p:attrName>style.visibility</p:attrName>
                                        </p:attrNameLst>
                                      </p:cBhvr>
                                      <p:to>
                                        <p:strVal val="visible"/>
                                      </p:to>
                                    </p:set>
                                    <p:animEffect transition="in" filter="checkerboard(across)">
                                      <p:cBhvr>
                                        <p:cTn id="7" dur="500"/>
                                        <p:tgtEl>
                                          <p:spTgt spid="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dissolve">
                                      <p:cBhvr>
                                        <p:cTn id="12" dur="500"/>
                                        <p:tgtEl>
                                          <p:spTgt spid="39"/>
                                        </p:tgtEl>
                                      </p:cBhvr>
                                    </p:animEffect>
                                  </p:childTnLst>
                                  <p:subTnLst>
                                    <p:set>
                                      <p:cBhvr override="childStyle">
                                        <p:cTn dur="1" fill="hold" display="0" masterRel="nextClick" afterEffect="1"/>
                                        <p:tgtEl>
                                          <p:spTgt spid="39"/>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dissolve">
                                      <p:cBhvr>
                                        <p:cTn id="17" dur="500"/>
                                        <p:tgtEl>
                                          <p:spTgt spid="47"/>
                                        </p:tgtEl>
                                      </p:cBhvr>
                                    </p:animEffect>
                                  </p:childTnLst>
                                  <p:subTnLst>
                                    <p:set>
                                      <p:cBhvr override="childStyle">
                                        <p:cTn dur="1" fill="hold" display="0" masterRel="nextClick" afterEffect="1"/>
                                        <p:tgtEl>
                                          <p:spTgt spid="47"/>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dissolve">
                                      <p:cBhvr>
                                        <p:cTn id="22" dur="500"/>
                                        <p:tgtEl>
                                          <p:spTgt spid="52"/>
                                        </p:tgtEl>
                                      </p:cBhvr>
                                    </p:animEffect>
                                  </p:childTnLst>
                                  <p:subTnLst>
                                    <p:set>
                                      <p:cBhvr override="childStyle">
                                        <p:cTn dur="1" fill="hold" display="0" masterRel="nextClick" afterEffect="1"/>
                                        <p:tgtEl>
                                          <p:spTgt spid="52"/>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400" i="1" dirty="0">
                <a:solidFill>
                  <a:schemeClr val="accent3">
                    <a:lumMod val="75000"/>
                  </a:schemeClr>
                </a:solidFill>
                <a:effectLst/>
              </a:rPr>
              <a:t>What type of THB?</a:t>
            </a:r>
          </a:p>
        </p:txBody>
      </p:sp>
      <p:sp>
        <p:nvSpPr>
          <p:cNvPr id="3" name="Content Placeholder 2"/>
          <p:cNvSpPr>
            <a:spLocks noGrp="1"/>
          </p:cNvSpPr>
          <p:nvPr>
            <p:ph idx="1"/>
          </p:nvPr>
        </p:nvSpPr>
        <p:spPr>
          <a:xfrm>
            <a:off x="457200" y="1772816"/>
            <a:ext cx="7283152" cy="4353347"/>
          </a:xfrm>
        </p:spPr>
        <p:txBody>
          <a:bodyPr>
            <a:noAutofit/>
          </a:bodyPr>
          <a:lstStyle/>
          <a:p>
            <a:pPr>
              <a:spcBef>
                <a:spcPts val="600"/>
              </a:spcBef>
              <a:spcAft>
                <a:spcPts val="600"/>
              </a:spcAft>
            </a:pPr>
            <a:r>
              <a:rPr lang="en-GB" sz="3200" dirty="0"/>
              <a:t>Forced prostitution </a:t>
            </a:r>
          </a:p>
          <a:p>
            <a:pPr>
              <a:spcBef>
                <a:spcPts val="600"/>
              </a:spcBef>
              <a:spcAft>
                <a:spcPts val="600"/>
              </a:spcAft>
            </a:pPr>
            <a:r>
              <a:rPr lang="en-GB" sz="3200" dirty="0"/>
              <a:t>Forced /bonded labour </a:t>
            </a:r>
          </a:p>
          <a:p>
            <a:pPr>
              <a:spcBef>
                <a:spcPts val="600"/>
              </a:spcBef>
              <a:spcAft>
                <a:spcPts val="600"/>
              </a:spcAft>
            </a:pPr>
            <a:r>
              <a:rPr lang="en-GB" sz="3200" dirty="0"/>
              <a:t>Forced criminality </a:t>
            </a:r>
          </a:p>
          <a:p>
            <a:pPr>
              <a:spcBef>
                <a:spcPts val="600"/>
              </a:spcBef>
              <a:spcAft>
                <a:spcPts val="600"/>
              </a:spcAft>
            </a:pPr>
            <a:r>
              <a:rPr lang="en-GB" sz="3200" dirty="0"/>
              <a:t>Domestic servitude </a:t>
            </a:r>
          </a:p>
          <a:p>
            <a:pPr>
              <a:spcBef>
                <a:spcPts val="600"/>
              </a:spcBef>
              <a:spcAft>
                <a:spcPts val="600"/>
              </a:spcAft>
            </a:pPr>
            <a:r>
              <a:rPr lang="en-GB" sz="3200" dirty="0"/>
              <a:t>Forced organ removal</a:t>
            </a:r>
          </a:p>
          <a:p>
            <a:pPr>
              <a:spcBef>
                <a:spcPts val="600"/>
              </a:spcBef>
              <a:spcAft>
                <a:spcPts val="600"/>
              </a:spcAft>
            </a:pPr>
            <a:r>
              <a:rPr lang="en-GB" sz="3200" dirty="0"/>
              <a:t>Exploitation of children (begging, sex trade &amp; warfare)</a:t>
            </a:r>
          </a:p>
        </p:txBody>
      </p:sp>
    </p:spTree>
  </p:cSld>
  <p:clrMapOvr>
    <a:masterClrMapping/>
  </p:clrMapOvr>
  <p:transition>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400" i="1" dirty="0">
                <a:solidFill>
                  <a:schemeClr val="accent3">
                    <a:lumMod val="75000"/>
                  </a:schemeClr>
                </a:solidFill>
                <a:effectLst/>
              </a:rPr>
              <a:t>The Victims’ Journey</a:t>
            </a:r>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55576" y="1844824"/>
            <a:ext cx="7859136" cy="3528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73906511"/>
      </p:ext>
    </p:extLst>
  </p:cSld>
  <p:clrMapOvr>
    <a:masterClrMapping/>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400" i="1" dirty="0">
                <a:solidFill>
                  <a:schemeClr val="accent3">
                    <a:lumMod val="75000"/>
                  </a:schemeClr>
                </a:solidFill>
                <a:effectLst/>
              </a:rPr>
              <a:t>Spotting Signals</a:t>
            </a:r>
          </a:p>
        </p:txBody>
      </p:sp>
      <p:sp>
        <p:nvSpPr>
          <p:cNvPr id="3" name="Content Placeholder 2"/>
          <p:cNvSpPr>
            <a:spLocks noGrp="1"/>
          </p:cNvSpPr>
          <p:nvPr>
            <p:ph idx="1"/>
          </p:nvPr>
        </p:nvSpPr>
        <p:spPr>
          <a:xfrm>
            <a:off x="467544" y="1340768"/>
            <a:ext cx="8229600" cy="4525963"/>
          </a:xfrm>
        </p:spPr>
        <p:txBody>
          <a:bodyPr>
            <a:noAutofit/>
          </a:bodyPr>
          <a:lstStyle/>
          <a:p>
            <a:r>
              <a:rPr lang="en-GB" sz="3200" dirty="0" smtClean="0"/>
              <a:t>What </a:t>
            </a:r>
            <a:r>
              <a:rPr lang="en-GB" sz="3200" dirty="0"/>
              <a:t>are the signals that might alert you to there being something wrong? That they were in domestic servitude and staying in the hotel?</a:t>
            </a:r>
          </a:p>
          <a:p>
            <a:r>
              <a:rPr lang="en-GB" sz="3200" dirty="0"/>
              <a:t>What might you observe:</a:t>
            </a:r>
          </a:p>
          <a:p>
            <a:pPr lvl="1"/>
            <a:r>
              <a:rPr lang="en-GB" sz="3200" dirty="0"/>
              <a:t>In reception and on check-in?</a:t>
            </a:r>
          </a:p>
          <a:p>
            <a:pPr lvl="1"/>
            <a:r>
              <a:rPr lang="en-GB" sz="3200" dirty="0"/>
              <a:t>Around the hotel?</a:t>
            </a:r>
          </a:p>
          <a:p>
            <a:pPr lvl="1"/>
            <a:r>
              <a:rPr lang="en-GB" sz="3200" dirty="0"/>
              <a:t>In the room?</a:t>
            </a:r>
          </a:p>
          <a:p>
            <a:pPr lvl="1"/>
            <a:r>
              <a:rPr lang="en-GB" sz="3200" dirty="0"/>
              <a:t>In the appearance of these guests?</a:t>
            </a:r>
          </a:p>
        </p:txBody>
      </p:sp>
    </p:spTree>
    <p:extLst>
      <p:ext uri="{BB962C8B-B14F-4D97-AF65-F5344CB8AC3E}">
        <p14:creationId xmlns:p14="http://schemas.microsoft.com/office/powerpoint/2010/main" val="1845802242"/>
      </p:ext>
    </p:extLst>
  </p:cSld>
  <p:clrMapOvr>
    <a:masterClrMapping/>
  </p:clrMapOvr>
  <p:transition>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400" i="1" dirty="0">
                <a:solidFill>
                  <a:schemeClr val="accent3">
                    <a:lumMod val="75000"/>
                  </a:schemeClr>
                </a:solidFill>
                <a:effectLst/>
              </a:rPr>
              <a:t>Potential Signals</a:t>
            </a:r>
          </a:p>
        </p:txBody>
      </p:sp>
      <p:sp>
        <p:nvSpPr>
          <p:cNvPr id="3" name="Content Placeholder 2"/>
          <p:cNvSpPr>
            <a:spLocks noGrp="1"/>
          </p:cNvSpPr>
          <p:nvPr>
            <p:ph idx="1"/>
          </p:nvPr>
        </p:nvSpPr>
        <p:spPr>
          <a:xfrm>
            <a:off x="467544" y="1340768"/>
            <a:ext cx="8229600" cy="4525963"/>
          </a:xfrm>
        </p:spPr>
        <p:txBody>
          <a:bodyPr>
            <a:noAutofit/>
          </a:bodyPr>
          <a:lstStyle/>
          <a:p>
            <a:r>
              <a:rPr lang="en-GB" dirty="0"/>
              <a:t>Passports being held</a:t>
            </a:r>
          </a:p>
          <a:p>
            <a:r>
              <a:rPr lang="en-GB" dirty="0"/>
              <a:t>Restricted movement as not leaving the room and not seen in other areas of the hotel</a:t>
            </a:r>
          </a:p>
          <a:p>
            <a:r>
              <a:rPr lang="en-GB" dirty="0"/>
              <a:t>Possible refusal of daily room attendant </a:t>
            </a:r>
          </a:p>
          <a:p>
            <a:r>
              <a:rPr lang="en-GB" dirty="0"/>
              <a:t>What did they look like to the housekeeper?:</a:t>
            </a:r>
          </a:p>
          <a:p>
            <a:pPr lvl="1"/>
            <a:r>
              <a:rPr lang="en-GB" sz="2400" dirty="0"/>
              <a:t>Signs of isolation?</a:t>
            </a:r>
          </a:p>
          <a:p>
            <a:pPr lvl="1"/>
            <a:r>
              <a:rPr lang="en-GB" sz="2400" dirty="0"/>
              <a:t>Signs of being anxious, nervous, intimidated, frightened, and/or distressed?</a:t>
            </a:r>
          </a:p>
          <a:p>
            <a:pPr lvl="1"/>
            <a:r>
              <a:rPr lang="en-GB" sz="2400" dirty="0"/>
              <a:t>Signs of physical abuse (bruises, black eyes, burns, scars)?</a:t>
            </a:r>
          </a:p>
          <a:p>
            <a:pPr lvl="1"/>
            <a:r>
              <a:rPr lang="en-GB" sz="2400" dirty="0"/>
              <a:t>Signs of maltreatment (extreme exhaustion or malnutrition)? </a:t>
            </a:r>
          </a:p>
        </p:txBody>
      </p:sp>
    </p:spTree>
    <p:extLst>
      <p:ext uri="{BB962C8B-B14F-4D97-AF65-F5344CB8AC3E}">
        <p14:creationId xmlns:p14="http://schemas.microsoft.com/office/powerpoint/2010/main" val="1042289448"/>
      </p:ext>
    </p:extLst>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400" i="1" dirty="0">
                <a:solidFill>
                  <a:schemeClr val="accent3">
                    <a:lumMod val="75000"/>
                  </a:schemeClr>
                </a:solidFill>
                <a:effectLst/>
              </a:rPr>
              <a:t>Erecting Barriers </a:t>
            </a:r>
          </a:p>
        </p:txBody>
      </p:sp>
      <p:sp>
        <p:nvSpPr>
          <p:cNvPr id="3" name="Content Placeholder 2"/>
          <p:cNvSpPr>
            <a:spLocks noGrp="1"/>
          </p:cNvSpPr>
          <p:nvPr>
            <p:ph idx="1"/>
          </p:nvPr>
        </p:nvSpPr>
        <p:spPr/>
        <p:txBody>
          <a:bodyPr>
            <a:normAutofit/>
          </a:bodyPr>
          <a:lstStyle/>
          <a:p>
            <a:r>
              <a:rPr lang="en-GB" sz="3200" dirty="0" smtClean="0"/>
              <a:t>What </a:t>
            </a:r>
            <a:r>
              <a:rPr lang="en-GB" sz="3200" dirty="0"/>
              <a:t>procedures could have been implemented to act as barriers?</a:t>
            </a:r>
          </a:p>
          <a:p>
            <a:endParaRPr lang="en-GB" sz="3200" dirty="0"/>
          </a:p>
        </p:txBody>
      </p:sp>
    </p:spTree>
    <p:extLst>
      <p:ext uri="{BB962C8B-B14F-4D97-AF65-F5344CB8AC3E}">
        <p14:creationId xmlns:p14="http://schemas.microsoft.com/office/powerpoint/2010/main" val="2077325781"/>
      </p:ext>
    </p:extLst>
  </p:cSld>
  <p:clrMapOvr>
    <a:masterClrMapping/>
  </p:clrMapOvr>
  <p:transition>
    <p:random/>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5690</TotalTime>
  <Words>555</Words>
  <Application>Microsoft Office PowerPoint</Application>
  <PresentationFormat>On-screen Show (4:3)</PresentationFormat>
  <Paragraphs>63</Paragraphs>
  <Slides>10</Slides>
  <Notes>3</Notes>
  <HiddenSlides>0</HiddenSlides>
  <MMClips>1</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PowerPoint Presentation</vt:lpstr>
      <vt:lpstr>Angelica and Estella’s Story</vt:lpstr>
      <vt:lpstr>Angelica and Estella’s Story:  A Summary</vt:lpstr>
      <vt:lpstr>What is Human Trafficking (THB)?</vt:lpstr>
      <vt:lpstr>What type of THB?</vt:lpstr>
      <vt:lpstr>The Victims’ Journey</vt:lpstr>
      <vt:lpstr>Spotting Signals</vt:lpstr>
      <vt:lpstr>Potential Signals</vt:lpstr>
      <vt:lpstr>Erecting Barriers </vt:lpstr>
      <vt:lpstr>Potential Barriers</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TH70053E E-strategies and Systems Session 2: Module introduction  How technology transforms the luxury hospitality organisation</dc:title>
  <dc:creator>Peter Pelham</dc:creator>
  <cp:lastModifiedBy>Administrator</cp:lastModifiedBy>
  <cp:revision>235</cp:revision>
  <dcterms:created xsi:type="dcterms:W3CDTF">2015-02-01T14:59:08Z</dcterms:created>
  <dcterms:modified xsi:type="dcterms:W3CDTF">2016-10-05T08:31:55Z</dcterms:modified>
</cp:coreProperties>
</file>