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400" r:id="rId2"/>
    <p:sldId id="396" r:id="rId3"/>
    <p:sldId id="391" r:id="rId4"/>
    <p:sldId id="398" r:id="rId5"/>
    <p:sldId id="310" r:id="rId6"/>
    <p:sldId id="390" r:id="rId7"/>
    <p:sldId id="392" r:id="rId8"/>
    <p:sldId id="394" r:id="rId9"/>
    <p:sldId id="393" r:id="rId10"/>
    <p:sldId id="395" r:id="rId11"/>
  </p:sldIdLst>
  <p:sldSz cx="9144000" cy="6858000" type="screen4x3"/>
  <p:notesSz cx="6794500" cy="9906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7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3582" cy="49585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300" y="0"/>
            <a:ext cx="2943582" cy="495855"/>
          </a:xfrm>
          <a:prstGeom prst="rect">
            <a:avLst/>
          </a:prstGeom>
        </p:spPr>
        <p:txBody>
          <a:bodyPr vert="horz" lIns="91440" tIns="45720" rIns="91440" bIns="45720" rtlCol="0"/>
          <a:lstStyle>
            <a:lvl1pPr algn="r">
              <a:defRPr sz="1200"/>
            </a:lvl1pPr>
          </a:lstStyle>
          <a:p>
            <a:fld id="{C8D9544B-C613-431D-8E18-53C0CF104B6E}" type="datetimeFigureOut">
              <a:rPr lang="en-GB" smtClean="0"/>
              <a:pPr/>
              <a:t>03/10/2016</a:t>
            </a:fld>
            <a:endParaRPr lang="en-GB"/>
          </a:p>
        </p:txBody>
      </p:sp>
      <p:sp>
        <p:nvSpPr>
          <p:cNvPr id="4" name="Footer Placeholder 3"/>
          <p:cNvSpPr>
            <a:spLocks noGrp="1"/>
          </p:cNvSpPr>
          <p:nvPr>
            <p:ph type="ftr" sz="quarter" idx="2"/>
          </p:nvPr>
        </p:nvSpPr>
        <p:spPr>
          <a:xfrm>
            <a:off x="0" y="9408562"/>
            <a:ext cx="2943582" cy="495854"/>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300" y="9408562"/>
            <a:ext cx="2943582" cy="495854"/>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8645" y="0"/>
            <a:ext cx="2944283" cy="495300"/>
          </a:xfrm>
          <a:prstGeom prst="rect">
            <a:avLst/>
          </a:prstGeom>
        </p:spPr>
        <p:txBody>
          <a:bodyPr vert="horz" lIns="91440" tIns="45720" rIns="91440" bIns="45720" rtlCol="0"/>
          <a:lstStyle>
            <a:lvl1pPr algn="r">
              <a:defRPr sz="1200"/>
            </a:lvl1pPr>
          </a:lstStyle>
          <a:p>
            <a:fld id="{3A639412-2FF5-4CEA-8E6E-91EA8135B301}" type="datetimeFigureOut">
              <a:rPr lang="en-GB" smtClean="0"/>
              <a:pPr/>
              <a:t>03/10/2016</a:t>
            </a:fld>
            <a:endParaRPr lang="en-GB"/>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08981"/>
            <a:ext cx="2944283" cy="4953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8645" y="9408981"/>
            <a:ext cx="2944283" cy="495300"/>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52500" y="712788"/>
            <a:ext cx="4953000" cy="371475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03/10/2016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Potential Barriers</a:t>
            </a:r>
          </a:p>
        </p:txBody>
      </p:sp>
      <p:sp>
        <p:nvSpPr>
          <p:cNvPr id="3" name="Content Placeholder 2"/>
          <p:cNvSpPr>
            <a:spLocks noGrp="1"/>
          </p:cNvSpPr>
          <p:nvPr>
            <p:ph idx="1"/>
          </p:nvPr>
        </p:nvSpPr>
        <p:spPr>
          <a:xfrm>
            <a:off x="457200" y="1417638"/>
            <a:ext cx="8229600" cy="5107706"/>
          </a:xfrm>
        </p:spPr>
        <p:txBody>
          <a:bodyPr>
            <a:noAutofit/>
          </a:bodyPr>
          <a:lstStyle/>
          <a:p>
            <a:r>
              <a:rPr lang="en-GB" sz="2200" dirty="0"/>
              <a:t>Developing a Code of Business Conduct setting out an anti-THB policy framework; all suppliers should comply. </a:t>
            </a:r>
          </a:p>
          <a:p>
            <a:r>
              <a:rPr lang="en-GB" sz="2200" dirty="0"/>
              <a:t>Identifying and evaluating the level of risk of THB within your supply chains leading to:</a:t>
            </a:r>
          </a:p>
          <a:p>
            <a:pPr lvl="1">
              <a:buFont typeface="Arial" panose="020B0604020202020204" pitchFamily="34" charset="0"/>
              <a:buChar char="•"/>
            </a:pPr>
            <a:r>
              <a:rPr lang="en-GB" dirty="0"/>
              <a:t>Carrying out human rights due diligence to all strategic suppliers; and</a:t>
            </a:r>
          </a:p>
          <a:p>
            <a:pPr lvl="1">
              <a:buFont typeface="Arial" panose="020B0604020202020204" pitchFamily="34" charset="0"/>
              <a:buChar char="•"/>
            </a:pPr>
            <a:r>
              <a:rPr lang="en-GB" dirty="0"/>
              <a:t>Conducting audits including non-announced on-site inspection of suppliers falling into the high-risk category.</a:t>
            </a:r>
          </a:p>
          <a:p>
            <a:r>
              <a:rPr lang="en-GB" sz="2200" dirty="0"/>
              <a:t>Developing different options for Corrective Action Plans (CAPs) for non-complying suppliers, including termination clauses.</a:t>
            </a:r>
          </a:p>
          <a:p>
            <a:r>
              <a:rPr lang="en-GB" sz="2200" dirty="0"/>
              <a:t>Engaging with suppliers for continual improvement: including capacity building through training, worker’s empowerment and partnerships.</a:t>
            </a:r>
          </a:p>
        </p:txBody>
      </p:sp>
    </p:spTree>
    <p:extLst>
      <p:ext uri="{BB962C8B-B14F-4D97-AF65-F5344CB8AC3E}">
        <p14:creationId xmlns:p14="http://schemas.microsoft.com/office/powerpoint/2010/main" val="242609876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76672"/>
            <a:ext cx="8229600" cy="1143000"/>
          </a:xfrm>
        </p:spPr>
        <p:txBody>
          <a:bodyPr>
            <a:normAutofit/>
          </a:bodyPr>
          <a:lstStyle/>
          <a:p>
            <a:r>
              <a:rPr lang="en-GB" sz="4400" i="1" dirty="0" err="1">
                <a:effectLst/>
              </a:rPr>
              <a:t>Matus</a:t>
            </a:r>
            <a:r>
              <a:rPr lang="en-GB" sz="4400" i="1" dirty="0">
                <a:effectLst/>
              </a:rPr>
              <a:t>’  Story</a:t>
            </a:r>
            <a:endParaRPr lang="en-GB" sz="4400" dirty="0">
              <a:effectLst/>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3966653589"/>
              </p:ext>
            </p:extLst>
          </p:nvPr>
        </p:nvGraphicFramePr>
        <p:xfrm>
          <a:off x="3778188" y="3645024"/>
          <a:ext cx="1371600" cy="685800"/>
        </p:xfrm>
        <a:graphic>
          <a:graphicData uri="http://schemas.openxmlformats.org/presentationml/2006/ole">
            <mc:AlternateContent xmlns:mc="http://schemas.openxmlformats.org/markup-compatibility/2006">
              <mc:Choice xmlns:v="urn:schemas-microsoft-com:vml" Requires="v">
                <p:oleObj spid="_x0000_s1028" name="Packager Shell Object" showAsIcon="1" r:id="rId3" imgW="1370880" imgH="685800" progId="Package">
                  <p:embed/>
                </p:oleObj>
              </mc:Choice>
              <mc:Fallback>
                <p:oleObj name="Packager Shell Object" showAsIcon="1" r:id="rId3" imgW="1370880" imgH="685800" progId="Package">
                  <p:embed/>
                  <p:pic>
                    <p:nvPicPr>
                      <p:cNvPr id="0" name="Object 3"/>
                      <p:cNvPicPr>
                        <a:picLocks noChangeAspect="1" noChangeArrowheads="1"/>
                      </p:cNvPicPr>
                      <p:nvPr/>
                    </p:nvPicPr>
                    <p:blipFill>
                      <a:blip r:embed="rId4"/>
                      <a:srcRect/>
                      <a:stretch>
                        <a:fillRect/>
                      </a:stretch>
                    </p:blipFill>
                    <p:spPr bwMode="auto">
                      <a:xfrm>
                        <a:off x="3778188" y="3645024"/>
                        <a:ext cx="13716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1907704" y="2420888"/>
            <a:ext cx="5112568" cy="923330"/>
          </a:xfrm>
          <a:prstGeom prst="rect">
            <a:avLst/>
          </a:prstGeom>
          <a:noFill/>
        </p:spPr>
        <p:txBody>
          <a:bodyPr wrap="square" rtlCol="0">
            <a:spAutoFit/>
          </a:bodyPr>
          <a:lstStyle/>
          <a:p>
            <a:pPr algn="ctr"/>
            <a:r>
              <a:rPr lang="en-GB" sz="3600" dirty="0"/>
              <a:t>Listen to </a:t>
            </a:r>
            <a:r>
              <a:rPr lang="en-GB" sz="3600" dirty="0" err="1" smtClean="0"/>
              <a:t>Matus</a:t>
            </a:r>
            <a:r>
              <a:rPr lang="en-GB" sz="3600" dirty="0" smtClean="0"/>
              <a:t>’ </a:t>
            </a:r>
            <a:r>
              <a:rPr lang="en-GB" sz="3600" dirty="0"/>
              <a:t>story:</a:t>
            </a:r>
          </a:p>
          <a:p>
            <a:endParaRPr lang="en-GB" dirty="0"/>
          </a:p>
        </p:txBody>
      </p:sp>
    </p:spTree>
    <p:extLst>
      <p:ext uri="{BB962C8B-B14F-4D97-AF65-F5344CB8AC3E}">
        <p14:creationId xmlns:p14="http://schemas.microsoft.com/office/powerpoint/2010/main" val="208429946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normAutofit/>
          </a:bodyPr>
          <a:lstStyle/>
          <a:p>
            <a:r>
              <a:rPr lang="en-GB" sz="4400" i="1" dirty="0" err="1">
                <a:effectLst/>
              </a:rPr>
              <a:t>Matus</a:t>
            </a:r>
            <a:r>
              <a:rPr lang="en-GB" sz="4400" i="1" dirty="0">
                <a:effectLst/>
              </a:rPr>
              <a:t>’ Story:  A Summary</a:t>
            </a:r>
          </a:p>
        </p:txBody>
      </p:sp>
      <p:sp>
        <p:nvSpPr>
          <p:cNvPr id="3" name="Content Placeholder 2"/>
          <p:cNvSpPr>
            <a:spLocks noGrp="1"/>
          </p:cNvSpPr>
          <p:nvPr>
            <p:ph idx="1"/>
          </p:nvPr>
        </p:nvSpPr>
        <p:spPr>
          <a:xfrm>
            <a:off x="467544" y="1556792"/>
            <a:ext cx="8229600" cy="4525963"/>
          </a:xfrm>
        </p:spPr>
        <p:txBody>
          <a:bodyPr>
            <a:noAutofit/>
          </a:bodyPr>
          <a:lstStyle/>
          <a:p>
            <a:r>
              <a:rPr lang="en-GB" sz="2800" dirty="0"/>
              <a:t>Job offer on farm in the UK.</a:t>
            </a:r>
          </a:p>
          <a:p>
            <a:r>
              <a:rPr lang="en-GB" sz="2800" dirty="0"/>
              <a:t>Indebted for travel to UK.</a:t>
            </a:r>
          </a:p>
          <a:p>
            <a:r>
              <a:rPr lang="en-GB" sz="2800" dirty="0"/>
              <a:t>Accommodation substandard.</a:t>
            </a:r>
          </a:p>
          <a:p>
            <a:r>
              <a:rPr lang="en-GB" sz="2800" dirty="0"/>
              <a:t>Taken to unknown destinations around the country.</a:t>
            </a:r>
          </a:p>
          <a:p>
            <a:r>
              <a:rPr lang="en-GB" sz="2800" dirty="0"/>
              <a:t>No training or safety clothing provided.</a:t>
            </a:r>
          </a:p>
          <a:p>
            <a:r>
              <a:rPr lang="en-GB" sz="2800" dirty="0"/>
              <a:t>Demanding workload without adequate rest.</a:t>
            </a:r>
          </a:p>
          <a:p>
            <a:r>
              <a:rPr lang="en-GB" sz="2800" dirty="0"/>
              <a:t>Regularly beaten and food withheld.</a:t>
            </a:r>
          </a:p>
          <a:p>
            <a:r>
              <a:rPr lang="en-GB" sz="2800" dirty="0"/>
              <a:t>Passport held by farm boss.</a:t>
            </a:r>
          </a:p>
          <a:p>
            <a:endParaRPr lang="en-GB" sz="2800"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202818296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What type of THB?</a:t>
            </a:r>
          </a:p>
        </p:txBody>
      </p:sp>
      <p:sp>
        <p:nvSpPr>
          <p:cNvPr id="3" name="Content Placeholder 2"/>
          <p:cNvSpPr>
            <a:spLocks noGrp="1"/>
          </p:cNvSpPr>
          <p:nvPr>
            <p:ph idx="1"/>
          </p:nvPr>
        </p:nvSpPr>
        <p:spPr>
          <a:xfrm>
            <a:off x="457200" y="1772816"/>
            <a:ext cx="7931224" cy="4353347"/>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The Victim’s Journey</a:t>
            </a:r>
          </a:p>
        </p:txBody>
      </p:sp>
      <p:pic>
        <p:nvPicPr>
          <p:cNvPr id="4" name="Content Placeholder 3"/>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916832"/>
            <a:ext cx="8229600" cy="3744416"/>
          </a:xfrm>
          <a:prstGeom prst="rect">
            <a:avLst/>
          </a:prstGeom>
          <a:noFill/>
          <a:ln>
            <a:noFill/>
          </a:ln>
        </p:spPr>
      </p:pic>
    </p:spTree>
    <p:extLst>
      <p:ext uri="{BB962C8B-B14F-4D97-AF65-F5344CB8AC3E}">
        <p14:creationId xmlns:p14="http://schemas.microsoft.com/office/powerpoint/2010/main" val="397390651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Spotting Signals</a:t>
            </a:r>
          </a:p>
        </p:txBody>
      </p:sp>
      <p:sp>
        <p:nvSpPr>
          <p:cNvPr id="3" name="Content Placeholder 2"/>
          <p:cNvSpPr>
            <a:spLocks noGrp="1"/>
          </p:cNvSpPr>
          <p:nvPr>
            <p:ph idx="1"/>
          </p:nvPr>
        </p:nvSpPr>
        <p:spPr/>
        <p:txBody>
          <a:bodyPr>
            <a:normAutofit/>
          </a:bodyPr>
          <a:lstStyle/>
          <a:p>
            <a:pPr lvl="0"/>
            <a:r>
              <a:rPr lang="en-GB" sz="3200" dirty="0">
                <a:solidFill>
                  <a:prstClr val="black"/>
                </a:solidFill>
              </a:rPr>
              <a:t>What are the signals that may indicate human trafficking in your supply chain?</a:t>
            </a:r>
          </a:p>
        </p:txBody>
      </p:sp>
    </p:spTree>
    <p:extLst>
      <p:ext uri="{BB962C8B-B14F-4D97-AF65-F5344CB8AC3E}">
        <p14:creationId xmlns:p14="http://schemas.microsoft.com/office/powerpoint/2010/main" val="184580224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Autofit/>
          </a:bodyPr>
          <a:lstStyle/>
          <a:p>
            <a:r>
              <a:rPr lang="en-GB" sz="4400" i="1" dirty="0">
                <a:effectLst/>
              </a:rPr>
              <a:t>Potential Signals</a:t>
            </a:r>
          </a:p>
        </p:txBody>
      </p:sp>
      <p:sp>
        <p:nvSpPr>
          <p:cNvPr id="3" name="Content Placeholder 2"/>
          <p:cNvSpPr>
            <a:spLocks noGrp="1"/>
          </p:cNvSpPr>
          <p:nvPr>
            <p:ph idx="1"/>
          </p:nvPr>
        </p:nvSpPr>
        <p:spPr>
          <a:xfrm>
            <a:off x="457200" y="1196752"/>
            <a:ext cx="8435280" cy="5425028"/>
          </a:xfrm>
        </p:spPr>
        <p:txBody>
          <a:bodyPr>
            <a:noAutofit/>
          </a:bodyPr>
          <a:lstStyle/>
          <a:p>
            <a:r>
              <a:rPr lang="en-GB" sz="2200" dirty="0"/>
              <a:t>Stories of abuses in the sectors or regions your suppliers are in.</a:t>
            </a:r>
          </a:p>
          <a:p>
            <a:r>
              <a:rPr lang="en-GB" sz="2200" dirty="0"/>
              <a:t>Suppliers using recruitment agents to hire local and migrant workers.</a:t>
            </a:r>
          </a:p>
          <a:p>
            <a:r>
              <a:rPr lang="en-GB" sz="2200" dirty="0"/>
              <a:t>Suppliers’ workers paying a fee to get the job.</a:t>
            </a:r>
          </a:p>
          <a:p>
            <a:r>
              <a:rPr lang="en-GB" sz="2200" dirty="0"/>
              <a:t>Employers keep workers’ personal documents; workers do not have control over, or free access to them.  </a:t>
            </a:r>
          </a:p>
          <a:p>
            <a:r>
              <a:rPr lang="en-GB" sz="2200" dirty="0"/>
              <a:t>Workers paid cash in hand, without clear record of hours worked or pay rate.</a:t>
            </a:r>
          </a:p>
          <a:p>
            <a:r>
              <a:rPr lang="en-GB" sz="2200" dirty="0"/>
              <a:t>Supplier does not provide an employee grievance mechanism.</a:t>
            </a:r>
          </a:p>
          <a:p>
            <a:r>
              <a:rPr lang="en-GB" sz="2200" dirty="0"/>
              <a:t>There is no employee union in the company.</a:t>
            </a:r>
          </a:p>
          <a:p>
            <a:r>
              <a:rPr lang="en-GB" sz="2200" dirty="0"/>
              <a:t>Workers are dependent on employer or recruitment agent for basic living needs (accommodation, food, etc.).</a:t>
            </a:r>
          </a:p>
          <a:p>
            <a:r>
              <a:rPr lang="en-GB" sz="2200" dirty="0"/>
              <a:t>Workers are living and working in poor or substandard conditions.</a:t>
            </a:r>
          </a:p>
          <a:p>
            <a:endParaRPr lang="en-GB" sz="2200" dirty="0"/>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Erecting Barriers </a:t>
            </a:r>
          </a:p>
        </p:txBody>
      </p:sp>
      <p:sp>
        <p:nvSpPr>
          <p:cNvPr id="3" name="Content Placeholder 2"/>
          <p:cNvSpPr>
            <a:spLocks noGrp="1"/>
          </p:cNvSpPr>
          <p:nvPr>
            <p:ph idx="1"/>
          </p:nvPr>
        </p:nvSpPr>
        <p:spPr/>
        <p:txBody>
          <a:bodyPr>
            <a:normAutofit/>
          </a:bodyPr>
          <a:lstStyle/>
          <a:p>
            <a:r>
              <a:rPr lang="en-GB" sz="3200" dirty="0"/>
              <a:t>What procedures could have been implemented to act as barriers to this type of THB?</a:t>
            </a:r>
          </a:p>
        </p:txBody>
      </p:sp>
    </p:spTree>
    <p:extLst>
      <p:ext uri="{BB962C8B-B14F-4D97-AF65-F5344CB8AC3E}">
        <p14:creationId xmlns:p14="http://schemas.microsoft.com/office/powerpoint/2010/main" val="2077325781"/>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5637</TotalTime>
  <Words>528</Words>
  <Application>Microsoft Office PowerPoint</Application>
  <PresentationFormat>On-screen Show (4:3)</PresentationFormat>
  <Paragraphs>55</Paragraphs>
  <Slides>10</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Office Theme</vt:lpstr>
      <vt:lpstr>Package</vt:lpstr>
      <vt:lpstr>PowerPoint Presentation</vt:lpstr>
      <vt:lpstr>Matus’  Story</vt:lpstr>
      <vt:lpstr>Matus’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207</cp:revision>
  <cp:lastPrinted>2016-08-04T16:05:32Z</cp:lastPrinted>
  <dcterms:created xsi:type="dcterms:W3CDTF">2015-02-01T14:59:08Z</dcterms:created>
  <dcterms:modified xsi:type="dcterms:W3CDTF">2016-10-03T09:46:46Z</dcterms:modified>
</cp:coreProperties>
</file>