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403" r:id="rId2"/>
    <p:sldId id="389" r:id="rId3"/>
    <p:sldId id="391" r:id="rId4"/>
    <p:sldId id="401" r:id="rId5"/>
    <p:sldId id="310" r:id="rId6"/>
    <p:sldId id="396" r:id="rId7"/>
    <p:sldId id="397" r:id="rId8"/>
    <p:sldId id="394" r:id="rId9"/>
    <p:sldId id="398" r:id="rId10"/>
    <p:sldId id="399" r:id="rId11"/>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ra Abrudan" initials="AA"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39" autoAdjust="0"/>
    <p:restoredTop sz="91577" autoAdjust="0"/>
  </p:normalViewPr>
  <p:slideViewPr>
    <p:cSldViewPr>
      <p:cViewPr>
        <p:scale>
          <a:sx n="115" d="100"/>
          <a:sy n="115" d="100"/>
        </p:scale>
        <p:origin x="-1524" y="-72"/>
      </p:cViewPr>
      <p:guideLst>
        <p:guide orient="horz" pos="2160"/>
        <p:guide pos="2880"/>
      </p:guideLst>
    </p:cSldViewPr>
  </p:slideViewPr>
  <p:notesTextViewPr>
    <p:cViewPr>
      <p:scale>
        <a:sx n="400" d="100"/>
        <a:sy n="400" d="100"/>
      </p:scale>
      <p:origin x="0" y="0"/>
    </p:cViewPr>
  </p:notesTextViewPr>
  <p:sorterViewPr>
    <p:cViewPr>
      <p:scale>
        <a:sx n="75" d="100"/>
        <a:sy n="75" d="100"/>
      </p:scale>
      <p:origin x="0" y="0"/>
    </p:cViewPr>
  </p:sorterViewPr>
  <p:notesViewPr>
    <p:cSldViewPr>
      <p:cViewPr>
        <p:scale>
          <a:sx n="121" d="100"/>
          <a:sy n="121" d="100"/>
        </p:scale>
        <p:origin x="1660" y="-18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fld id="{C8D9544B-C613-431D-8E18-53C0CF104B6E}" type="datetimeFigureOut">
              <a:rPr lang="en-GB" smtClean="0"/>
              <a:pPr/>
              <a:t>29/09/2016</a:t>
            </a:fld>
            <a:endParaRPr lang="en-GB" dirty="0"/>
          </a:p>
        </p:txBody>
      </p:sp>
      <p:sp>
        <p:nvSpPr>
          <p:cNvPr id="4" name="Footer Placeholder 3"/>
          <p:cNvSpPr>
            <a:spLocks noGrp="1"/>
          </p:cNvSpPr>
          <p:nvPr>
            <p:ph type="ftr" sz="quarter" idx="2"/>
          </p:nvPr>
        </p:nvSpPr>
        <p:spPr>
          <a:xfrm>
            <a:off x="0" y="9428163"/>
            <a:ext cx="2889250" cy="496887"/>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778250" y="9428163"/>
            <a:ext cx="2889250" cy="496887"/>
          </a:xfrm>
          <a:prstGeom prst="rect">
            <a:avLst/>
          </a:prstGeom>
        </p:spPr>
        <p:txBody>
          <a:bodyPr vert="horz" lIns="91440" tIns="45720" rIns="91440" bIns="45720" rtlCol="0" anchor="b"/>
          <a:lstStyle>
            <a:lvl1pPr algn="r">
              <a:defRPr sz="1200"/>
            </a:lvl1pPr>
          </a:lstStyle>
          <a:p>
            <a:fld id="{BEA30531-828C-4D01-9902-CF7E8133A2F8}" type="slidenum">
              <a:rPr lang="en-GB" smtClean="0"/>
              <a:pPr/>
              <a:t>‹#›</a:t>
            </a:fld>
            <a:endParaRPr lang="en-GB" dirty="0"/>
          </a:p>
        </p:txBody>
      </p:sp>
    </p:spTree>
    <p:extLst>
      <p:ext uri="{BB962C8B-B14F-4D97-AF65-F5344CB8AC3E}">
        <p14:creationId xmlns:p14="http://schemas.microsoft.com/office/powerpoint/2010/main" val="5419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3A639412-2FF5-4CEA-8E6E-91EA8135B301}" type="datetimeFigureOut">
              <a:rPr lang="en-GB" smtClean="0"/>
              <a:pPr/>
              <a:t>29/09/2016</a:t>
            </a:fld>
            <a:endParaRPr lang="en-GB" dirty="0"/>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37514621-822A-4587-B641-986CB2F72DFC}" type="slidenum">
              <a:rPr lang="en-GB" smtClean="0"/>
              <a:pPr/>
              <a:t>‹#›</a:t>
            </a:fld>
            <a:endParaRPr lang="en-GB" dirty="0"/>
          </a:p>
        </p:txBody>
      </p:sp>
    </p:spTree>
    <p:extLst>
      <p:ext uri="{BB962C8B-B14F-4D97-AF65-F5344CB8AC3E}">
        <p14:creationId xmlns:p14="http://schemas.microsoft.com/office/powerpoint/2010/main" val="969756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solidFill>
                  <a:prstClr val="black"/>
                </a:solidFill>
              </a:rPr>
              <a:pPr/>
              <a:t>1</a:t>
            </a:fld>
            <a:endParaRPr lang="en-GB">
              <a:solidFill>
                <a:prstClr val="black"/>
              </a:solidFill>
            </a:endParaRPr>
          </a:p>
        </p:txBody>
      </p:sp>
    </p:spTree>
    <p:extLst>
      <p:ext uri="{BB962C8B-B14F-4D97-AF65-F5344CB8AC3E}">
        <p14:creationId xmlns:p14="http://schemas.microsoft.com/office/powerpoint/2010/main" val="4230612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5825" y="714375"/>
            <a:ext cx="4960938" cy="372268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solidFill>
                  <a:prstClr val="black"/>
                </a:solidFill>
              </a:rPr>
              <a:pPr/>
              <a:t>4</a:t>
            </a:fld>
            <a:endParaRPr lang="en-GB">
              <a:solidFill>
                <a:prstClr val="black"/>
              </a:solidFill>
            </a:endParaRPr>
          </a:p>
        </p:txBody>
      </p:sp>
    </p:spTree>
    <p:extLst>
      <p:ext uri="{BB962C8B-B14F-4D97-AF65-F5344CB8AC3E}">
        <p14:creationId xmlns:p14="http://schemas.microsoft.com/office/powerpoint/2010/main" val="4156150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pPr/>
              <a:t>5</a:t>
            </a:fld>
            <a:endParaRPr lang="en-GB" dirty="0"/>
          </a:p>
        </p:txBody>
      </p:sp>
    </p:spTree>
    <p:extLst>
      <p:ext uri="{BB962C8B-B14F-4D97-AF65-F5344CB8AC3E}">
        <p14:creationId xmlns:p14="http://schemas.microsoft.com/office/powerpoint/2010/main" val="627385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407115692"/>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1033672355"/>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3809279404"/>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3_Title Slide_UWL logo">
    <p:spTree>
      <p:nvGrpSpPr>
        <p:cNvPr id="1" name=""/>
        <p:cNvGrpSpPr/>
        <p:nvPr/>
      </p:nvGrpSpPr>
      <p:grpSpPr>
        <a:xfrm>
          <a:off x="0" y="0"/>
          <a:ext cx="0" cy="0"/>
          <a:chOff x="0" y="0"/>
          <a:chExt cx="0" cy="0"/>
        </a:xfrm>
      </p:grpSpPr>
      <p:sp>
        <p:nvSpPr>
          <p:cNvPr id="7" name="Oval 6"/>
          <p:cNvSpPr>
            <a:spLocks noChangeAspect="1"/>
          </p:cNvSpPr>
          <p:nvPr/>
        </p:nvSpPr>
        <p:spPr>
          <a:xfrm>
            <a:off x="8012113" y="6092825"/>
            <a:ext cx="468312" cy="468313"/>
          </a:xfrm>
          <a:prstGeom prst="ellipse">
            <a:avLst/>
          </a:prstGeom>
          <a:solidFill>
            <a:schemeClr val="bg1"/>
          </a:solidFill>
          <a:ln w="28575">
            <a:solidFill>
              <a:srgbClr val="7476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dirty="0">
              <a:latin typeface="Verdana" pitchFamily="34" charset="0"/>
            </a:endParaRPr>
          </a:p>
        </p:txBody>
      </p:sp>
      <p:sp>
        <p:nvSpPr>
          <p:cNvPr id="2" name="Title 1"/>
          <p:cNvSpPr>
            <a:spLocks noGrp="1"/>
          </p:cNvSpPr>
          <p:nvPr>
            <p:ph type="ctrTitle"/>
          </p:nvPr>
        </p:nvSpPr>
        <p:spPr>
          <a:xfrm>
            <a:off x="856994" y="1873578"/>
            <a:ext cx="5299182" cy="1470025"/>
          </a:xfrm>
          <a:ln w="6350"/>
        </p:spPr>
        <p:txBody>
          <a:bodyPr anchor="b">
            <a:normAutofit/>
          </a:bodyPr>
          <a:lstStyle>
            <a:lvl1pPr>
              <a:defRPr sz="3600" b="0"/>
            </a:lvl1pPr>
          </a:lstStyle>
          <a:p>
            <a:r>
              <a:rPr lang="en-US"/>
              <a:t>Click to edit Master title style</a:t>
            </a:r>
            <a:endParaRPr lang="en-GB" dirty="0"/>
          </a:p>
        </p:txBody>
      </p:sp>
      <p:sp>
        <p:nvSpPr>
          <p:cNvPr id="3" name="Subtitle 2"/>
          <p:cNvSpPr>
            <a:spLocks noGrp="1"/>
          </p:cNvSpPr>
          <p:nvPr>
            <p:ph type="subTitle" idx="1"/>
          </p:nvPr>
        </p:nvSpPr>
        <p:spPr>
          <a:xfrm>
            <a:off x="864905" y="3463211"/>
            <a:ext cx="5291271" cy="613861"/>
          </a:xfrm>
        </p:spPr>
        <p:txBody>
          <a:bodyPr>
            <a:normAutofit/>
          </a:bodyPr>
          <a:lstStyle>
            <a:lvl1pPr marL="0" indent="0" algn="l">
              <a:buNone/>
              <a:defRPr sz="2000">
                <a:solidFill>
                  <a:schemeClr val="tx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17" name="Slide Number Placeholder 36"/>
          <p:cNvSpPr>
            <a:spLocks noGrp="1"/>
          </p:cNvSpPr>
          <p:nvPr>
            <p:ph type="sldNum" sz="quarter" idx="10"/>
          </p:nvPr>
        </p:nvSpPr>
        <p:spPr/>
        <p:txBody>
          <a:bodyPr/>
          <a:lstStyle>
            <a:lvl1pPr>
              <a:defRPr smtClean="0"/>
            </a:lvl1pPr>
          </a:lstStyle>
          <a:p>
            <a:fld id="{A8C0F00A-6024-48F1-9EA4-6E75B5C26102}" type="slidenum">
              <a:rPr lang="en-GB" smtClean="0"/>
              <a:pPr/>
              <a:t>‹#›</a:t>
            </a:fld>
            <a:endParaRPr lang="en-GB" dirty="0"/>
          </a:p>
        </p:txBody>
      </p:sp>
      <p:cxnSp>
        <p:nvCxnSpPr>
          <p:cNvPr id="25" name="Straight Connector 24"/>
          <p:cNvCxnSpPr/>
          <p:nvPr/>
        </p:nvCxnSpPr>
        <p:spPr>
          <a:xfrm flipV="1">
            <a:off x="971550" y="3444726"/>
            <a:ext cx="5712199" cy="4912"/>
          </a:xfrm>
          <a:prstGeom prst="line">
            <a:avLst/>
          </a:prstGeom>
          <a:ln w="19050">
            <a:solidFill>
              <a:srgbClr val="747678"/>
            </a:solidFill>
            <a:prstDash val="sysDash"/>
            <a:bevel/>
          </a:ln>
        </p:spPr>
        <p:style>
          <a:lnRef idx="1">
            <a:schemeClr val="accent1"/>
          </a:lnRef>
          <a:fillRef idx="0">
            <a:schemeClr val="accent1"/>
          </a:fillRef>
          <a:effectRef idx="0">
            <a:schemeClr val="accent1"/>
          </a:effectRef>
          <a:fontRef idx="minor">
            <a:schemeClr val="tx1"/>
          </a:fontRef>
        </p:style>
      </p:cxnSp>
      <p:sp>
        <p:nvSpPr>
          <p:cNvPr id="22" name="Footer Placeholder 21"/>
          <p:cNvSpPr>
            <a:spLocks noGrp="1"/>
          </p:cNvSpPr>
          <p:nvPr>
            <p:ph type="ftr" sz="quarter" idx="11"/>
          </p:nvPr>
        </p:nvSpPr>
        <p:spPr/>
        <p:txBody>
          <a:bodyPr/>
          <a:lstStyle/>
          <a:p>
            <a:endParaRPr lang="en-GB" dirty="0"/>
          </a:p>
        </p:txBody>
      </p:sp>
      <p:grpSp>
        <p:nvGrpSpPr>
          <p:cNvPr id="393" name="Group 392"/>
          <p:cNvGrpSpPr/>
          <p:nvPr/>
        </p:nvGrpSpPr>
        <p:grpSpPr>
          <a:xfrm>
            <a:off x="488951" y="1300668"/>
            <a:ext cx="10347745" cy="5224675"/>
            <a:chOff x="488951" y="1300668"/>
            <a:chExt cx="10347745" cy="5224675"/>
          </a:xfrm>
        </p:grpSpPr>
        <p:cxnSp>
          <p:nvCxnSpPr>
            <p:cNvPr id="27" name="Straight Connector 26"/>
            <p:cNvCxnSpPr/>
            <p:nvPr userDrawn="1"/>
          </p:nvCxnSpPr>
          <p:spPr>
            <a:xfrm rot="10800000" flipV="1">
              <a:off x="4572000" y="3501008"/>
              <a:ext cx="4032450" cy="2016224"/>
            </a:xfrm>
            <a:prstGeom prst="line">
              <a:avLst/>
            </a:prstGeom>
            <a:ln w="19050" cap="rnd">
              <a:solidFill>
                <a:srgbClr val="B34215"/>
              </a:solidFill>
              <a:prstDash val="sysDash"/>
            </a:ln>
          </p:spPr>
          <p:style>
            <a:lnRef idx="1">
              <a:schemeClr val="accent1"/>
            </a:lnRef>
            <a:fillRef idx="0">
              <a:schemeClr val="accent1"/>
            </a:fillRef>
            <a:effectRef idx="0">
              <a:schemeClr val="accent1"/>
            </a:effectRef>
            <a:fontRef idx="minor">
              <a:schemeClr val="tx1"/>
            </a:fontRef>
          </p:style>
        </p:cxnSp>
        <p:sp>
          <p:nvSpPr>
            <p:cNvPr id="28" name="Oval 27"/>
            <p:cNvSpPr>
              <a:spLocks/>
            </p:cNvSpPr>
            <p:nvPr userDrawn="1"/>
          </p:nvSpPr>
          <p:spPr>
            <a:xfrm>
              <a:off x="3167064" y="5120407"/>
              <a:ext cx="1404936" cy="1404936"/>
            </a:xfrm>
            <a:prstGeom prst="ellipse">
              <a:avLst/>
            </a:prstGeom>
            <a:solidFill>
              <a:schemeClr val="bg1"/>
            </a:solidFill>
            <a:ln w="28575">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29" name="Oval 28"/>
            <p:cNvSpPr>
              <a:spLocks/>
            </p:cNvSpPr>
            <p:nvPr userDrawn="1"/>
          </p:nvSpPr>
          <p:spPr>
            <a:xfrm flipH="1">
              <a:off x="3205113" y="5156869"/>
              <a:ext cx="358775" cy="360363"/>
            </a:xfrm>
            <a:prstGeom prst="ellipse">
              <a:avLst/>
            </a:prstGeom>
            <a:solidFill>
              <a:srgbClr val="CC7B16"/>
            </a:solidFill>
            <a:ln>
              <a:solidFill>
                <a:srgbClr val="CC7B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30" name="Straight Connector 29"/>
            <p:cNvCxnSpPr/>
            <p:nvPr userDrawn="1"/>
          </p:nvCxnSpPr>
          <p:spPr>
            <a:xfrm rot="10800000">
              <a:off x="1331641" y="5263108"/>
              <a:ext cx="1800202" cy="432050"/>
            </a:xfrm>
            <a:prstGeom prst="line">
              <a:avLst/>
            </a:prstGeom>
            <a:ln w="19050" cap="rnd">
              <a:solidFill>
                <a:srgbClr val="CC7B16"/>
              </a:solidFill>
              <a:prstDash val="sysDash"/>
            </a:ln>
          </p:spPr>
          <p:style>
            <a:lnRef idx="1">
              <a:schemeClr val="accent1"/>
            </a:lnRef>
            <a:fillRef idx="0">
              <a:schemeClr val="accent1"/>
            </a:fillRef>
            <a:effectRef idx="0">
              <a:schemeClr val="accent1"/>
            </a:effectRef>
            <a:fontRef idx="minor">
              <a:schemeClr val="tx1"/>
            </a:fontRef>
          </p:style>
        </p:cxnSp>
        <p:sp>
          <p:nvSpPr>
            <p:cNvPr id="31" name="Oval 30"/>
            <p:cNvSpPr>
              <a:spLocks noChangeAspect="1"/>
            </p:cNvSpPr>
            <p:nvPr userDrawn="1"/>
          </p:nvSpPr>
          <p:spPr>
            <a:xfrm>
              <a:off x="488951" y="4716685"/>
              <a:ext cx="863898" cy="865353"/>
            </a:xfrm>
            <a:prstGeom prst="ellipse">
              <a:avLst/>
            </a:prstGeom>
            <a:solidFill>
              <a:srgbClr val="939598"/>
            </a:solidFill>
            <a:ln>
              <a:solidFill>
                <a:srgbClr val="939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GB" kern="1200" dirty="0">
                <a:solidFill>
                  <a:schemeClr val="lt1"/>
                </a:solidFill>
                <a:latin typeface="+mn-lt"/>
                <a:ea typeface="+mn-ea"/>
                <a:cs typeface="+mn-cs"/>
              </a:endParaRPr>
            </a:p>
          </p:txBody>
        </p:sp>
        <p:pic>
          <p:nvPicPr>
            <p:cNvPr id="24" name="Picture 23" descr="paragonUWL_CMYK_300dpi_BLOWUP_small.TIF"/>
            <p:cNvPicPr>
              <a:picLocks noChangeAspect="1"/>
            </p:cNvPicPr>
            <p:nvPr userDrawn="1"/>
          </p:nvPicPr>
          <p:blipFill>
            <a:blip r:embed="rId2" cstate="print"/>
            <a:srcRect l="16528" t="57749"/>
            <a:stretch>
              <a:fillRect/>
            </a:stretch>
          </p:blipFill>
          <p:spPr>
            <a:xfrm>
              <a:off x="6516216" y="1300668"/>
              <a:ext cx="4320480" cy="4303048"/>
            </a:xfrm>
            <a:prstGeom prst="ellipse">
              <a:avLst/>
            </a:prstGeom>
          </p:spPr>
        </p:pic>
      </p:grpSp>
      <p:pic>
        <p:nvPicPr>
          <p:cNvPr id="16" name="Picture 15" descr="logo for powerpoint reduced size .jpg"/>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09575" y="549275"/>
            <a:ext cx="2170176" cy="475488"/>
          </a:xfrm>
          <a:prstGeom prst="rect">
            <a:avLst/>
          </a:prstGeom>
        </p:spPr>
      </p:pic>
      <p:sp>
        <p:nvSpPr>
          <p:cNvPr id="26626" name="Rectangle 2"/>
          <p:cNvSpPr>
            <a:spLocks noChangeArrowheads="1"/>
          </p:cNvSpPr>
          <p:nvPr userDrawn="1"/>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dirty="0"/>
          </a:p>
        </p:txBody>
      </p:sp>
      <p:pic>
        <p:nvPicPr>
          <p:cNvPr id="26625" name="Picture 1" descr="New Picture (86)"/>
          <p:cNvPicPr>
            <a:picLocks noChangeAspect="1" noChangeArrowheads="1"/>
          </p:cNvPicPr>
          <p:nvPr userDrawn="1"/>
        </p:nvPicPr>
        <p:blipFill>
          <a:blip r:embed="rId4" cstate="print"/>
          <a:srcRect/>
          <a:stretch>
            <a:fillRect/>
          </a:stretch>
        </p:blipFill>
        <p:spPr bwMode="auto">
          <a:xfrm>
            <a:off x="0" y="6093296"/>
            <a:ext cx="2179638" cy="601663"/>
          </a:xfrm>
          <a:prstGeom prst="rect">
            <a:avLst/>
          </a:prstGeom>
          <a:noFill/>
        </p:spPr>
      </p:pic>
      <p:sp>
        <p:nvSpPr>
          <p:cNvPr id="26627" name="Rectangle 3"/>
          <p:cNvSpPr>
            <a:spLocks noChangeArrowheads="1"/>
          </p:cNvSpPr>
          <p:nvPr userDrawn="1"/>
        </p:nvSpPr>
        <p:spPr bwMode="auto">
          <a:xfrm>
            <a:off x="0" y="6694959"/>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971800" algn="ctr"/>
                <a:tab pos="5943600" algn="r"/>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 </a:t>
            </a:r>
            <a:endParaRPr kumimoji="0" lang="en-GB" sz="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971800" algn="ctr"/>
                <a:tab pos="5943600" algn="r"/>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The project is funded by the European Commission’s Directorate of Home Affairs under an Internal Security Fund’s targeted call.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847018181"/>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1371600" y="1600200"/>
            <a:ext cx="35814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105400" y="1600200"/>
            <a:ext cx="35814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GB" dirty="0"/>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GB" dirty="0"/>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2DD20577-4A91-4E5C-B105-5DB11B3AAA49}" type="slidenum">
              <a:rPr lang="en-GB"/>
              <a:pPr/>
              <a:t>‹#›</a:t>
            </a:fld>
            <a:endParaRPr lang="en-GB" dirty="0"/>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1904506424"/>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2347067772"/>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defRPr>
            </a:lvl1pPr>
          </a:lstStyle>
          <a:p>
            <a:r>
              <a:rPr lang="en-US" dirty="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2477817506"/>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1364082760"/>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46172356"/>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390105640"/>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892534648"/>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307861440"/>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5154F6-5773-48C0-A675-4B58874F4045}" type="datetimeFigureOut">
              <a:rPr lang="en-GB" smtClean="0"/>
              <a:pPr/>
              <a:t>29/09/2016</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16589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805264"/>
          </a:xfrm>
          <a:prstGeom prst="rect">
            <a:avLst/>
          </a:prstGeom>
        </p:spPr>
      </p:pic>
      <p:sp>
        <p:nvSpPr>
          <p:cNvPr id="12" name="Title 1"/>
          <p:cNvSpPr txBox="1">
            <a:spLocks/>
          </p:cNvSpPr>
          <p:nvPr/>
        </p:nvSpPr>
        <p:spPr>
          <a:xfrm>
            <a:off x="36320" y="4763591"/>
            <a:ext cx="9108504" cy="1168564"/>
          </a:xfrm>
          <a:prstGeom prst="rect">
            <a:avLst/>
          </a:prstGeom>
        </p:spPr>
        <p:txBody>
          <a:bodyPr vert="horz" lIns="91440" tIns="45720" rIns="91440" bIns="45720" rtlCol="0" anchor="ctr">
            <a:noAutofit/>
          </a:bodyPr>
          <a:lstStyle/>
          <a:p>
            <a:pPr algn="ctr">
              <a:spcBef>
                <a:spcPct val="0"/>
              </a:spcBef>
              <a:defRPr/>
            </a:pPr>
            <a:r>
              <a:rPr lang="en-GB" sz="4800" b="1" dirty="0">
                <a:solidFill>
                  <a:prstClr val="white"/>
                </a:solidFill>
                <a:effectLst>
                  <a:outerShdw blurRad="38100" dist="38100" dir="2700000" algn="tl">
                    <a:srgbClr val="000000">
                      <a:alpha val="43137"/>
                    </a:srgbClr>
                  </a:outerShdw>
                </a:effectLst>
              </a:rPr>
              <a:t>Combating Human Trafficking</a:t>
            </a:r>
          </a:p>
        </p:txBody>
      </p:sp>
      <p:sp>
        <p:nvSpPr>
          <p:cNvPr id="3" name="TextBox 2"/>
          <p:cNvSpPr txBox="1"/>
          <p:nvPr/>
        </p:nvSpPr>
        <p:spPr>
          <a:xfrm>
            <a:off x="5320600" y="5762878"/>
            <a:ext cx="2736304" cy="338554"/>
          </a:xfrm>
          <a:prstGeom prst="rect">
            <a:avLst/>
          </a:prstGeom>
          <a:noFill/>
        </p:spPr>
        <p:txBody>
          <a:bodyPr wrap="square" rtlCol="0">
            <a:spAutoFit/>
          </a:bodyPr>
          <a:lstStyle/>
          <a:p>
            <a:pPr algn="ctr"/>
            <a:r>
              <a:rPr lang="en-GB" sz="1600" b="1" dirty="0" smtClean="0">
                <a:solidFill>
                  <a:prstClr val="black"/>
                </a:solidFill>
              </a:rPr>
              <a:t>Combat THB is a Project of:</a:t>
            </a:r>
            <a:endParaRPr lang="en-GB" sz="1600" b="1" dirty="0">
              <a:solidFill>
                <a:prstClr val="black"/>
              </a:solidFill>
            </a:endParaRPr>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5920710"/>
            <a:ext cx="1512168" cy="244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984" y="6021288"/>
            <a:ext cx="4480680" cy="759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36320" y="6248955"/>
            <a:ext cx="2505075" cy="528092"/>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lnSpc>
                <a:spcPct val="115000"/>
              </a:lnSpc>
              <a:spcAft>
                <a:spcPts val="1000"/>
              </a:spcAft>
            </a:pPr>
            <a:r>
              <a:rPr lang="en-GB" sz="600" i="1" dirty="0">
                <a:solidFill>
                  <a:prstClr val="black"/>
                </a:solidFill>
                <a:latin typeface="Arial"/>
                <a:ea typeface="Times New Roman"/>
                <a:cs typeface="Times New Roman"/>
              </a:rPr>
              <a:t>This project has been funded with support from the European Commission. This publication reflects the views only of the authors, and the European Commission cannot be held responsible for any use which may be made of the information contained therein.</a:t>
            </a:r>
            <a:endParaRPr lang="en-GB" sz="600" dirty="0">
              <a:solidFill>
                <a:prstClr val="black"/>
              </a:solidFill>
              <a:ea typeface="Times New Roman"/>
              <a:cs typeface="Times New Roman"/>
            </a:endParaRPr>
          </a:p>
        </p:txBody>
      </p:sp>
    </p:spTree>
    <p:extLst>
      <p:ext uri="{BB962C8B-B14F-4D97-AF65-F5344CB8AC3E}">
        <p14:creationId xmlns:p14="http://schemas.microsoft.com/office/powerpoint/2010/main" val="170581613"/>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tx2">
                    <a:lumMod val="60000"/>
                    <a:lumOff val="40000"/>
                  </a:schemeClr>
                </a:solidFill>
                <a:effectLst/>
              </a:rPr>
              <a:t>Potential Barriers</a:t>
            </a:r>
          </a:p>
        </p:txBody>
      </p:sp>
      <p:sp>
        <p:nvSpPr>
          <p:cNvPr id="3" name="Content Placeholder 2"/>
          <p:cNvSpPr>
            <a:spLocks noGrp="1"/>
          </p:cNvSpPr>
          <p:nvPr>
            <p:ph idx="1"/>
          </p:nvPr>
        </p:nvSpPr>
        <p:spPr>
          <a:xfrm>
            <a:off x="457200" y="1392373"/>
            <a:ext cx="8229600" cy="4525963"/>
          </a:xfrm>
        </p:spPr>
        <p:txBody>
          <a:bodyPr>
            <a:noAutofit/>
          </a:bodyPr>
          <a:lstStyle/>
          <a:p>
            <a:r>
              <a:rPr lang="en-GB" sz="2200" dirty="0"/>
              <a:t>A Code of Business Conduct setting out an anti-THB policy framework with which all suppliers including construction contractors and their sub-contractors should comply</a:t>
            </a:r>
          </a:p>
          <a:p>
            <a:r>
              <a:rPr lang="en-GB" sz="2200" dirty="0"/>
              <a:t>Carrying out human rights due diligence to all construction contractors and employment agencies</a:t>
            </a:r>
          </a:p>
          <a:p>
            <a:r>
              <a:rPr lang="en-GB" sz="2200" dirty="0"/>
              <a:t>Checking all the documentation (i.e., vetting) all construction workers in a hotel building or renovation project. </a:t>
            </a:r>
          </a:p>
          <a:p>
            <a:r>
              <a:rPr lang="en-GB" sz="2200" dirty="0"/>
              <a:t>Conducting on-site audits and talking to workers about work and living conditions as well </a:t>
            </a:r>
            <a:r>
              <a:rPr lang="en-GB" sz="2200" dirty="0" err="1"/>
              <a:t>aswage</a:t>
            </a:r>
            <a:r>
              <a:rPr lang="en-GB" sz="2200" dirty="0"/>
              <a:t> payments.</a:t>
            </a:r>
          </a:p>
          <a:p>
            <a:r>
              <a:rPr lang="en-GB" sz="2200" dirty="0"/>
              <a:t>Regularly engage with workers to build trust e.g.,  eating together, exchanging language lessons, organising social events. </a:t>
            </a:r>
          </a:p>
        </p:txBody>
      </p:sp>
    </p:spTree>
    <p:extLst>
      <p:ext uri="{BB962C8B-B14F-4D97-AF65-F5344CB8AC3E}">
        <p14:creationId xmlns:p14="http://schemas.microsoft.com/office/powerpoint/2010/main" val="2353755069"/>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708920"/>
            <a:ext cx="8229600" cy="1143000"/>
          </a:xfrm>
        </p:spPr>
        <p:txBody>
          <a:bodyPr>
            <a:normAutofit/>
          </a:bodyPr>
          <a:lstStyle/>
          <a:p>
            <a:pPr algn="ctr"/>
            <a:r>
              <a:rPr lang="en-GB" sz="4400" i="1" dirty="0" err="1">
                <a:solidFill>
                  <a:schemeClr val="tx2">
                    <a:lumMod val="60000"/>
                    <a:lumOff val="40000"/>
                  </a:schemeClr>
                </a:solidFill>
                <a:effectLst/>
              </a:rPr>
              <a:t>Cabdi’s</a:t>
            </a:r>
            <a:r>
              <a:rPr lang="en-GB" sz="4400" i="1" dirty="0">
                <a:solidFill>
                  <a:schemeClr val="tx2">
                    <a:lumMod val="60000"/>
                    <a:lumOff val="40000"/>
                  </a:schemeClr>
                </a:solidFill>
                <a:effectLst/>
              </a:rPr>
              <a:t> Story</a:t>
            </a:r>
          </a:p>
        </p:txBody>
      </p:sp>
    </p:spTree>
    <p:extLst>
      <p:ext uri="{BB962C8B-B14F-4D97-AF65-F5344CB8AC3E}">
        <p14:creationId xmlns:p14="http://schemas.microsoft.com/office/powerpoint/2010/main" val="2406334371"/>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normAutofit/>
          </a:bodyPr>
          <a:lstStyle/>
          <a:p>
            <a:r>
              <a:rPr lang="en-GB" sz="4400" i="1" dirty="0" err="1">
                <a:solidFill>
                  <a:schemeClr val="tx2">
                    <a:lumMod val="60000"/>
                    <a:lumOff val="40000"/>
                  </a:schemeClr>
                </a:solidFill>
                <a:effectLst/>
              </a:rPr>
              <a:t>Gabdi’s</a:t>
            </a:r>
            <a:r>
              <a:rPr lang="en-GB" sz="4400" i="1" dirty="0">
                <a:solidFill>
                  <a:schemeClr val="tx2">
                    <a:lumMod val="60000"/>
                    <a:lumOff val="40000"/>
                  </a:schemeClr>
                </a:solidFill>
                <a:effectLst/>
              </a:rPr>
              <a:t> Story:  A Summary</a:t>
            </a:r>
          </a:p>
        </p:txBody>
      </p:sp>
      <p:sp>
        <p:nvSpPr>
          <p:cNvPr id="3" name="Content Placeholder 2"/>
          <p:cNvSpPr>
            <a:spLocks noGrp="1"/>
          </p:cNvSpPr>
          <p:nvPr>
            <p:ph idx="1"/>
          </p:nvPr>
        </p:nvSpPr>
        <p:spPr>
          <a:xfrm>
            <a:off x="457200" y="1412776"/>
            <a:ext cx="8229600" cy="4968552"/>
          </a:xfrm>
        </p:spPr>
        <p:txBody>
          <a:bodyPr>
            <a:normAutofit fontScale="92500"/>
          </a:bodyPr>
          <a:lstStyle/>
          <a:p>
            <a:r>
              <a:rPr lang="en-GB" dirty="0" err="1"/>
              <a:t>Gabdi</a:t>
            </a:r>
            <a:r>
              <a:rPr lang="en-GB" dirty="0"/>
              <a:t> from Somalia is promised by an ‘employment agency’ a fantastic hotel maintenance job in UK </a:t>
            </a:r>
          </a:p>
          <a:p>
            <a:r>
              <a:rPr lang="en-GB" dirty="0"/>
              <a:t>He pays a fee of £4,000 for his travel arrangements and employment documents</a:t>
            </a:r>
          </a:p>
          <a:p>
            <a:r>
              <a:rPr lang="en-GB" dirty="0"/>
              <a:t>Put in a truck with other Somalis promised similar jobs in construction</a:t>
            </a:r>
          </a:p>
          <a:p>
            <a:r>
              <a:rPr lang="en-GB" dirty="0"/>
              <a:t>Smuggled in UK with fake passports that minder retains all the time</a:t>
            </a:r>
          </a:p>
          <a:p>
            <a:r>
              <a:rPr lang="en-GB" dirty="0"/>
              <a:t>Lines in a two-flat bedroom with the other thirteen</a:t>
            </a:r>
          </a:p>
          <a:p>
            <a:r>
              <a:rPr lang="en-GB" dirty="0"/>
              <a:t>Minder drops the crew off and picks it up on a daily basis.</a:t>
            </a:r>
          </a:p>
          <a:p>
            <a:r>
              <a:rPr lang="en-GB" dirty="0"/>
              <a:t>Works for a minimum of 14 hours per day in construction projects for £4 per hour – the rest are fees for the minder </a:t>
            </a:r>
          </a:p>
          <a:p>
            <a:r>
              <a:rPr lang="en-GB" dirty="0"/>
              <a:t>Worked in ten hotels </a:t>
            </a:r>
          </a:p>
          <a:p>
            <a:endParaRPr lang="en-GB" dirty="0"/>
          </a:p>
          <a:p>
            <a:endParaRPr lang="en-GB" dirty="0"/>
          </a:p>
          <a:p>
            <a:endParaRPr lang="en-GB" dirty="0"/>
          </a:p>
        </p:txBody>
      </p:sp>
    </p:spTree>
    <p:extLst>
      <p:ext uri="{BB962C8B-B14F-4D97-AF65-F5344CB8AC3E}">
        <p14:creationId xmlns:p14="http://schemas.microsoft.com/office/powerpoint/2010/main" val="677337600"/>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a:xfrm>
            <a:off x="467544" y="260648"/>
            <a:ext cx="8229600" cy="1143000"/>
          </a:xfrm>
        </p:spPr>
        <p:txBody>
          <a:bodyPr>
            <a:noAutofit/>
          </a:bodyPr>
          <a:lstStyle/>
          <a:p>
            <a:r>
              <a:rPr lang="en-GB" sz="4400" i="1" dirty="0">
                <a:solidFill>
                  <a:schemeClr val="tx2">
                    <a:lumMod val="60000"/>
                    <a:lumOff val="40000"/>
                  </a:schemeClr>
                </a:solidFill>
                <a:effectLst/>
              </a:rPr>
              <a:t>What is Human Trafficking (THB)?</a:t>
            </a:r>
          </a:p>
        </p:txBody>
      </p:sp>
      <p:sp>
        <p:nvSpPr>
          <p:cNvPr id="27" name="Content Placeholder 26"/>
          <p:cNvSpPr>
            <a:spLocks noGrp="1"/>
          </p:cNvSpPr>
          <p:nvPr>
            <p:ph idx="1"/>
          </p:nvPr>
        </p:nvSpPr>
        <p:spPr>
          <a:xfrm>
            <a:off x="457201" y="1772816"/>
            <a:ext cx="5194920" cy="4201710"/>
          </a:xfrm>
        </p:spPr>
        <p:txBody>
          <a:bodyPr>
            <a:normAutofit/>
          </a:bodyPr>
          <a:lstStyle/>
          <a:p>
            <a:pPr>
              <a:buNone/>
            </a:pPr>
            <a:r>
              <a:rPr lang="en-GB" sz="2200" dirty="0"/>
              <a:t>    </a:t>
            </a:r>
            <a:r>
              <a:rPr lang="en-GB" sz="2200" i="1" dirty="0"/>
              <a:t>“the recruitment, transportation, transfer, harbouring or receipt of persons, by means of the threat or use of force or other forms of coercion, of abduction, of fraud, of deception, of the abuse of power or of a position of vulnerability or of the giving or receiving of payments or benefits to achieve the consent of a person having control over another person, for the purpose of exploitation”.</a:t>
            </a:r>
          </a:p>
          <a:p>
            <a:pPr algn="r">
              <a:buNone/>
            </a:pPr>
            <a:endParaRPr lang="en-GB" sz="2200" dirty="0"/>
          </a:p>
          <a:p>
            <a:pPr>
              <a:buNone/>
            </a:pPr>
            <a:endParaRPr lang="en-GB" sz="2200" b="1" dirty="0"/>
          </a:p>
        </p:txBody>
      </p:sp>
      <p:grpSp>
        <p:nvGrpSpPr>
          <p:cNvPr id="39" name="Group 38"/>
          <p:cNvGrpSpPr/>
          <p:nvPr/>
        </p:nvGrpSpPr>
        <p:grpSpPr>
          <a:xfrm>
            <a:off x="554461" y="1844824"/>
            <a:ext cx="6924955" cy="780383"/>
            <a:chOff x="683568" y="1844824"/>
            <a:chExt cx="6924955" cy="1152128"/>
          </a:xfrm>
        </p:grpSpPr>
        <p:sp>
          <p:nvSpPr>
            <p:cNvPr id="28" name="Oval 27"/>
            <p:cNvSpPr/>
            <p:nvPr/>
          </p:nvSpPr>
          <p:spPr>
            <a:xfrm>
              <a:off x="683568" y="1844824"/>
              <a:ext cx="4752528" cy="115212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31" name="Shape 30"/>
            <p:cNvCxnSpPr/>
            <p:nvPr/>
          </p:nvCxnSpPr>
          <p:spPr>
            <a:xfrm flipV="1">
              <a:off x="5436097" y="2420887"/>
              <a:ext cx="720081" cy="1"/>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251164" y="2105945"/>
              <a:ext cx="1357359" cy="629884"/>
            </a:xfrm>
            <a:prstGeom prst="rect">
              <a:avLst/>
            </a:prstGeom>
            <a:noFill/>
            <a:ln>
              <a:noFill/>
            </a:ln>
          </p:spPr>
          <p:txBody>
            <a:bodyPr wrap="none" bIns="72000" rtlCol="0">
              <a:spAutoFit/>
            </a:bodyPr>
            <a:lstStyle/>
            <a:p>
              <a:r>
                <a:rPr lang="en-GB" sz="2000" b="1" dirty="0">
                  <a:solidFill>
                    <a:srgbClr val="FF0000"/>
                  </a:solidFill>
                </a:rPr>
                <a:t>Movement</a:t>
              </a:r>
            </a:p>
          </p:txBody>
        </p:sp>
      </p:grpSp>
      <p:grpSp>
        <p:nvGrpSpPr>
          <p:cNvPr id="47" name="Group 46"/>
          <p:cNvGrpSpPr/>
          <p:nvPr/>
        </p:nvGrpSpPr>
        <p:grpSpPr>
          <a:xfrm>
            <a:off x="554461" y="2935502"/>
            <a:ext cx="7090590" cy="989909"/>
            <a:chOff x="945781" y="2308195"/>
            <a:chExt cx="7090590" cy="1480844"/>
          </a:xfrm>
        </p:grpSpPr>
        <p:sp>
          <p:nvSpPr>
            <p:cNvPr id="40" name="Oval 39"/>
            <p:cNvSpPr/>
            <p:nvPr/>
          </p:nvSpPr>
          <p:spPr>
            <a:xfrm>
              <a:off x="945781" y="2492896"/>
              <a:ext cx="4104456" cy="129614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42" name="Elbow Connector 41"/>
            <p:cNvCxnSpPr/>
            <p:nvPr/>
          </p:nvCxnSpPr>
          <p:spPr>
            <a:xfrm flipV="1">
              <a:off x="5076056" y="3140967"/>
              <a:ext cx="1622770" cy="1"/>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6759483" y="2308195"/>
              <a:ext cx="1276888" cy="1015664"/>
            </a:xfrm>
            <a:prstGeom prst="rect">
              <a:avLst/>
            </a:prstGeom>
            <a:noFill/>
          </p:spPr>
          <p:txBody>
            <a:bodyPr wrap="none" rtlCol="0">
              <a:spAutoFit/>
            </a:bodyPr>
            <a:lstStyle/>
            <a:p>
              <a:r>
                <a:rPr lang="en-GB" sz="2000" b="1" dirty="0">
                  <a:solidFill>
                    <a:srgbClr val="FF0000"/>
                  </a:solidFill>
                </a:rPr>
                <a:t>Coercion</a:t>
              </a:r>
            </a:p>
            <a:p>
              <a:r>
                <a:rPr lang="en-GB" sz="2000" b="1" dirty="0">
                  <a:solidFill>
                    <a:srgbClr val="FF0000"/>
                  </a:solidFill>
                </a:rPr>
                <a:t>Deception</a:t>
              </a:r>
            </a:p>
            <a:p>
              <a:r>
                <a:rPr lang="en-GB" sz="2000" b="1" dirty="0">
                  <a:solidFill>
                    <a:srgbClr val="FF0000"/>
                  </a:solidFill>
                </a:rPr>
                <a:t>Abuse</a:t>
              </a:r>
            </a:p>
          </p:txBody>
        </p:sp>
      </p:grpSp>
      <p:grpSp>
        <p:nvGrpSpPr>
          <p:cNvPr id="52" name="Group 51"/>
          <p:cNvGrpSpPr/>
          <p:nvPr/>
        </p:nvGrpSpPr>
        <p:grpSpPr>
          <a:xfrm>
            <a:off x="962870" y="4710123"/>
            <a:ext cx="6641851" cy="608959"/>
            <a:chOff x="755576" y="4331520"/>
            <a:chExt cx="6714045" cy="1257720"/>
          </a:xfrm>
        </p:grpSpPr>
        <p:sp>
          <p:nvSpPr>
            <p:cNvPr id="48" name="Oval 47"/>
            <p:cNvSpPr/>
            <p:nvPr/>
          </p:nvSpPr>
          <p:spPr>
            <a:xfrm>
              <a:off x="755576" y="4437112"/>
              <a:ext cx="3816424" cy="115212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50" name="Elbow Connector 49"/>
            <p:cNvCxnSpPr/>
            <p:nvPr/>
          </p:nvCxnSpPr>
          <p:spPr>
            <a:xfrm>
              <a:off x="4613483" y="5026291"/>
              <a:ext cx="1332334" cy="13115"/>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963118" y="4331520"/>
              <a:ext cx="1506503" cy="707886"/>
            </a:xfrm>
            <a:prstGeom prst="rect">
              <a:avLst/>
            </a:prstGeom>
            <a:noFill/>
          </p:spPr>
          <p:txBody>
            <a:bodyPr wrap="none" rtlCol="0">
              <a:spAutoFit/>
            </a:bodyPr>
            <a:lstStyle/>
            <a:p>
              <a:r>
                <a:rPr lang="en-GB" sz="2000" b="1" dirty="0">
                  <a:solidFill>
                    <a:srgbClr val="FF0000"/>
                  </a:solidFill>
                </a:rPr>
                <a:t>Control</a:t>
              </a:r>
            </a:p>
            <a:p>
              <a:r>
                <a:rPr lang="en-GB" sz="2000" b="1" dirty="0">
                  <a:solidFill>
                    <a:srgbClr val="FF0000"/>
                  </a:solidFill>
                </a:rPr>
                <a:t>Exploitation</a:t>
              </a:r>
            </a:p>
          </p:txBody>
        </p:sp>
      </p:grpSp>
      <p:sp>
        <p:nvSpPr>
          <p:cNvPr id="9" name="TextBox 8"/>
          <p:cNvSpPr txBox="1"/>
          <p:nvPr/>
        </p:nvSpPr>
        <p:spPr>
          <a:xfrm>
            <a:off x="4499992" y="5733256"/>
            <a:ext cx="4473209" cy="923330"/>
          </a:xfrm>
          <a:prstGeom prst="rect">
            <a:avLst/>
          </a:prstGeom>
          <a:noFill/>
        </p:spPr>
        <p:txBody>
          <a:bodyPr wrap="square" rtlCol="0">
            <a:spAutoFit/>
          </a:bodyPr>
          <a:lstStyle/>
          <a:p>
            <a:r>
              <a:rPr lang="en-GB" dirty="0">
                <a:solidFill>
                  <a:prstClr val="black"/>
                </a:solidFill>
              </a:rPr>
              <a:t>Art 2, Directive 2011/36/EU; Art. 4, Council of Europe Convention on Action against Human Trafficking 2005; Art. 3 UN 2000, page 42</a:t>
            </a:r>
            <a:r>
              <a:rPr lang="en-GB" dirty="0" smtClean="0">
                <a:solidFill>
                  <a:prstClr val="black"/>
                </a:solidFill>
              </a:rPr>
              <a:t>.</a:t>
            </a:r>
            <a:endParaRPr lang="en-GB" dirty="0">
              <a:solidFill>
                <a:prstClr val="black"/>
              </a:solidFill>
            </a:endParaRPr>
          </a:p>
        </p:txBody>
      </p:sp>
    </p:spTree>
    <p:extLst>
      <p:ext uri="{BB962C8B-B14F-4D97-AF65-F5344CB8AC3E}">
        <p14:creationId xmlns:p14="http://schemas.microsoft.com/office/powerpoint/2010/main" val="231296264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checkerboard(across)">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dissolve">
                                      <p:cBhvr>
                                        <p:cTn id="12"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dissolve">
                                      <p:cBhvr>
                                        <p:cTn id="17" dur="5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dissolve">
                                      <p:cBhvr>
                                        <p:cTn id="22" dur="500"/>
                                        <p:tgtEl>
                                          <p:spTgt spid="52"/>
                                        </p:tgtEl>
                                      </p:cBhvr>
                                    </p:animEffect>
                                  </p:childTnLst>
                                  <p:subTnLst>
                                    <p:set>
                                      <p:cBhvr override="childStyle">
                                        <p:cTn dur="1" fill="hold" display="0" masterRel="nextClick" afterEffect="1"/>
                                        <p:tgtEl>
                                          <p:spTgt spid="5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tx2">
                    <a:lumMod val="60000"/>
                    <a:lumOff val="40000"/>
                  </a:schemeClr>
                </a:solidFill>
                <a:effectLst/>
              </a:rPr>
              <a:t>What type of THB?</a:t>
            </a:r>
          </a:p>
        </p:txBody>
      </p:sp>
      <p:sp>
        <p:nvSpPr>
          <p:cNvPr id="3" name="Content Placeholder 2"/>
          <p:cNvSpPr>
            <a:spLocks noGrp="1"/>
          </p:cNvSpPr>
          <p:nvPr>
            <p:ph idx="1"/>
          </p:nvPr>
        </p:nvSpPr>
        <p:spPr>
          <a:xfrm>
            <a:off x="467544" y="1772816"/>
            <a:ext cx="7920880" cy="4353347"/>
          </a:xfrm>
        </p:spPr>
        <p:txBody>
          <a:bodyPr>
            <a:noAutofit/>
          </a:bodyPr>
          <a:lstStyle/>
          <a:p>
            <a:pPr>
              <a:spcBef>
                <a:spcPts val="600"/>
              </a:spcBef>
              <a:spcAft>
                <a:spcPts val="600"/>
              </a:spcAft>
            </a:pPr>
            <a:r>
              <a:rPr lang="en-GB" sz="3200" dirty="0"/>
              <a:t>Forced prostitution </a:t>
            </a:r>
          </a:p>
          <a:p>
            <a:pPr>
              <a:spcBef>
                <a:spcPts val="600"/>
              </a:spcBef>
              <a:spcAft>
                <a:spcPts val="600"/>
              </a:spcAft>
            </a:pPr>
            <a:r>
              <a:rPr lang="en-GB" sz="3200" dirty="0"/>
              <a:t>Forced /bonded labour </a:t>
            </a:r>
          </a:p>
          <a:p>
            <a:pPr>
              <a:spcBef>
                <a:spcPts val="600"/>
              </a:spcBef>
              <a:spcAft>
                <a:spcPts val="600"/>
              </a:spcAft>
            </a:pPr>
            <a:r>
              <a:rPr lang="en-GB" sz="3200" dirty="0"/>
              <a:t>Forced criminality </a:t>
            </a:r>
          </a:p>
          <a:p>
            <a:pPr>
              <a:spcBef>
                <a:spcPts val="600"/>
              </a:spcBef>
              <a:spcAft>
                <a:spcPts val="600"/>
              </a:spcAft>
            </a:pPr>
            <a:r>
              <a:rPr lang="en-GB" sz="3200" dirty="0"/>
              <a:t>Domestic servitude </a:t>
            </a:r>
          </a:p>
          <a:p>
            <a:pPr>
              <a:spcBef>
                <a:spcPts val="600"/>
              </a:spcBef>
              <a:spcAft>
                <a:spcPts val="600"/>
              </a:spcAft>
            </a:pPr>
            <a:r>
              <a:rPr lang="en-GB" sz="3200" dirty="0"/>
              <a:t>Forced organ removal</a:t>
            </a:r>
          </a:p>
          <a:p>
            <a:pPr>
              <a:spcBef>
                <a:spcPts val="600"/>
              </a:spcBef>
              <a:spcAft>
                <a:spcPts val="600"/>
              </a:spcAft>
            </a:pPr>
            <a:r>
              <a:rPr lang="en-GB" sz="3200" dirty="0"/>
              <a:t>Exploitation of children (begging, sex trade &amp; warfare)</a:t>
            </a:r>
          </a:p>
        </p:txBody>
      </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tx2">
                    <a:lumMod val="60000"/>
                    <a:lumOff val="40000"/>
                  </a:schemeClr>
                </a:solidFill>
                <a:effectLst/>
              </a:rPr>
              <a:t>The Victim’s Journey</a:t>
            </a:r>
          </a:p>
        </p:txBody>
      </p:sp>
      <p:pic>
        <p:nvPicPr>
          <p:cNvPr id="4" name="Content Placeholder 3"/>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772816"/>
            <a:ext cx="8229600" cy="3600400"/>
          </a:xfrm>
          <a:prstGeom prst="rect">
            <a:avLst/>
          </a:prstGeom>
          <a:noFill/>
          <a:ln>
            <a:noFill/>
          </a:ln>
        </p:spPr>
      </p:pic>
    </p:spTree>
    <p:extLst>
      <p:ext uri="{BB962C8B-B14F-4D97-AF65-F5344CB8AC3E}">
        <p14:creationId xmlns:p14="http://schemas.microsoft.com/office/powerpoint/2010/main" val="2677369831"/>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tx2">
                    <a:lumMod val="60000"/>
                    <a:lumOff val="40000"/>
                  </a:schemeClr>
                </a:solidFill>
                <a:effectLst/>
              </a:rPr>
              <a:t>Spotting Signals</a:t>
            </a:r>
          </a:p>
        </p:txBody>
      </p:sp>
      <p:sp>
        <p:nvSpPr>
          <p:cNvPr id="3" name="Content Placeholder 2"/>
          <p:cNvSpPr>
            <a:spLocks noGrp="1"/>
          </p:cNvSpPr>
          <p:nvPr>
            <p:ph idx="1"/>
          </p:nvPr>
        </p:nvSpPr>
        <p:spPr/>
        <p:txBody>
          <a:bodyPr>
            <a:normAutofit/>
          </a:bodyPr>
          <a:lstStyle/>
          <a:p>
            <a:r>
              <a:rPr lang="en-GB" sz="3200" dirty="0"/>
              <a:t>What are the signals that might have been spotted in </a:t>
            </a:r>
            <a:r>
              <a:rPr lang="en-GB" sz="3200" dirty="0" err="1"/>
              <a:t>Cabdi’s</a:t>
            </a:r>
            <a:r>
              <a:rPr lang="en-GB" sz="3200" dirty="0"/>
              <a:t> case?</a:t>
            </a:r>
          </a:p>
        </p:txBody>
      </p:sp>
    </p:spTree>
    <p:extLst>
      <p:ext uri="{BB962C8B-B14F-4D97-AF65-F5344CB8AC3E}">
        <p14:creationId xmlns:p14="http://schemas.microsoft.com/office/powerpoint/2010/main" val="2557231684"/>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normAutofit/>
          </a:bodyPr>
          <a:lstStyle/>
          <a:p>
            <a:r>
              <a:rPr lang="en-GB" sz="4400" i="1" dirty="0">
                <a:solidFill>
                  <a:schemeClr val="tx2">
                    <a:lumMod val="60000"/>
                    <a:lumOff val="40000"/>
                  </a:schemeClr>
                </a:solidFill>
                <a:effectLst/>
              </a:rPr>
              <a:t>Potential Signals</a:t>
            </a:r>
          </a:p>
        </p:txBody>
      </p:sp>
      <p:sp>
        <p:nvSpPr>
          <p:cNvPr id="3" name="Content Placeholder 2"/>
          <p:cNvSpPr>
            <a:spLocks noGrp="1"/>
          </p:cNvSpPr>
          <p:nvPr>
            <p:ph idx="1"/>
          </p:nvPr>
        </p:nvSpPr>
        <p:spPr>
          <a:xfrm>
            <a:off x="467544" y="1124744"/>
            <a:ext cx="8229600" cy="5256584"/>
          </a:xfrm>
        </p:spPr>
        <p:txBody>
          <a:bodyPr>
            <a:noAutofit/>
          </a:bodyPr>
          <a:lstStyle/>
          <a:p>
            <a:r>
              <a:rPr lang="en-GB" sz="2100" dirty="0"/>
              <a:t>The person is not in possession of their legal documents (passport, identification and their own bank account details) or these are being held by someone else</a:t>
            </a:r>
          </a:p>
          <a:p>
            <a:r>
              <a:rPr lang="en-GB" sz="2100" dirty="0"/>
              <a:t>There is a group of workers who have their wages paid into the same bank account</a:t>
            </a:r>
          </a:p>
          <a:p>
            <a:r>
              <a:rPr lang="en-GB" sz="2100" dirty="0"/>
              <a:t>Works longer hours than usual for a long period of time.</a:t>
            </a:r>
          </a:p>
          <a:p>
            <a:r>
              <a:rPr lang="en-GB" sz="2100" dirty="0"/>
              <a:t>Wages taken off them for accommodation, food or to repay supposed debt</a:t>
            </a:r>
          </a:p>
          <a:p>
            <a:r>
              <a:rPr lang="en-GB" sz="2100" dirty="0"/>
              <a:t>A group of workers dropped off or picked up by the same person and all taken to the same property</a:t>
            </a:r>
          </a:p>
          <a:p>
            <a:r>
              <a:rPr lang="en-GB" sz="2100" dirty="0"/>
              <a:t>Persons look malnourished, unkempt, or appear withdrawn </a:t>
            </a:r>
          </a:p>
          <a:p>
            <a:r>
              <a:rPr lang="en-GB" sz="2100" dirty="0"/>
              <a:t>The person is withdrawn or appears frightened, unable to answer questions directed at them or speak for themselves and/or an accompanying third party speaks for them.</a:t>
            </a:r>
          </a:p>
          <a:p>
            <a:r>
              <a:rPr lang="en-GB" sz="2100" dirty="0"/>
              <a:t>The person is afraid of the authorities (police, immigration, the tax office</a:t>
            </a:r>
          </a:p>
        </p:txBody>
      </p:sp>
    </p:spTree>
    <p:extLst>
      <p:ext uri="{BB962C8B-B14F-4D97-AF65-F5344CB8AC3E}">
        <p14:creationId xmlns:p14="http://schemas.microsoft.com/office/powerpoint/2010/main" val="1042289448"/>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tx2">
                    <a:lumMod val="60000"/>
                    <a:lumOff val="40000"/>
                  </a:schemeClr>
                </a:solidFill>
                <a:effectLst/>
              </a:rPr>
              <a:t>Erecting Barriers </a:t>
            </a:r>
          </a:p>
        </p:txBody>
      </p:sp>
      <p:sp>
        <p:nvSpPr>
          <p:cNvPr id="3" name="Content Placeholder 2"/>
          <p:cNvSpPr>
            <a:spLocks noGrp="1"/>
          </p:cNvSpPr>
          <p:nvPr>
            <p:ph idx="1"/>
          </p:nvPr>
        </p:nvSpPr>
        <p:spPr/>
        <p:txBody>
          <a:bodyPr>
            <a:normAutofit/>
          </a:bodyPr>
          <a:lstStyle/>
          <a:p>
            <a:r>
              <a:rPr lang="en-GB" sz="3200" dirty="0"/>
              <a:t>What procedures could have been implemented to act as barriers to this type of THB?</a:t>
            </a:r>
          </a:p>
        </p:txBody>
      </p:sp>
    </p:spTree>
    <p:extLst>
      <p:ext uri="{BB962C8B-B14F-4D97-AF65-F5344CB8AC3E}">
        <p14:creationId xmlns:p14="http://schemas.microsoft.com/office/powerpoint/2010/main" val="1600298328"/>
      </p:ext>
    </p:extLst>
  </p:cSld>
  <p:clrMapOvr>
    <a:masterClrMapping/>
  </p:clrMapOvr>
  <p:transition>
    <p:random/>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5778</TotalTime>
  <Words>597</Words>
  <Application>Microsoft Office PowerPoint</Application>
  <PresentationFormat>On-screen Show (4:3)</PresentationFormat>
  <Paragraphs>53</Paragraphs>
  <Slides>10</Slides>
  <Notes>3</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Cabdi’s Story</vt:lpstr>
      <vt:lpstr>Gabdi’s Story:  A Summary</vt:lpstr>
      <vt:lpstr>What is Human Trafficking (THB)?</vt:lpstr>
      <vt:lpstr>What type of THB?</vt:lpstr>
      <vt:lpstr>The Victim’s Journey</vt:lpstr>
      <vt:lpstr>Spotting Signals</vt:lpstr>
      <vt:lpstr>Potential Signals</vt:lpstr>
      <vt:lpstr>Erecting Barriers </vt:lpstr>
      <vt:lpstr>Potential Barriers</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TH70053E E-strategies and Systems Session 2: Module introduction  How technology transforms the luxury hospitality organisation</dc:title>
  <dc:creator>Peter Pelham</dc:creator>
  <cp:lastModifiedBy>Administrator</cp:lastModifiedBy>
  <cp:revision>226</cp:revision>
  <dcterms:created xsi:type="dcterms:W3CDTF">2015-02-01T14:59:08Z</dcterms:created>
  <dcterms:modified xsi:type="dcterms:W3CDTF">2016-09-29T09:28:23Z</dcterms:modified>
</cp:coreProperties>
</file>