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tiff" ContentType="image/tif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400" r:id="rId2"/>
    <p:sldId id="396" r:id="rId3"/>
    <p:sldId id="391" r:id="rId4"/>
    <p:sldId id="398" r:id="rId5"/>
    <p:sldId id="310" r:id="rId6"/>
    <p:sldId id="390" r:id="rId7"/>
    <p:sldId id="392" r:id="rId8"/>
    <p:sldId id="394" r:id="rId9"/>
    <p:sldId id="393" r:id="rId10"/>
    <p:sldId id="395" r:id="rId11"/>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ra Abrudan" initials="AA"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39" autoAdjust="0"/>
    <p:restoredTop sz="91577" autoAdjust="0"/>
  </p:normalViewPr>
  <p:slideViewPr>
    <p:cSldViewPr>
      <p:cViewPr>
        <p:scale>
          <a:sx n="115" d="100"/>
          <a:sy n="115" d="100"/>
        </p:scale>
        <p:origin x="-1524" y="162"/>
      </p:cViewPr>
      <p:guideLst>
        <p:guide orient="horz" pos="2160"/>
        <p:guide pos="2880"/>
      </p:guideLst>
    </p:cSldViewPr>
  </p:slideViewPr>
  <p:notesTextViewPr>
    <p:cViewPr>
      <p:scale>
        <a:sx n="400" d="100"/>
        <a:sy n="400" d="100"/>
      </p:scale>
      <p:origin x="0" y="0"/>
    </p:cViewPr>
  </p:notesTextViewPr>
  <p:sorterViewPr>
    <p:cViewPr>
      <p:scale>
        <a:sx n="75" d="100"/>
        <a:sy n="75" d="100"/>
      </p:scale>
      <p:origin x="0" y="0"/>
    </p:cViewPr>
  </p:sorterViewPr>
  <p:notesViewPr>
    <p:cSldViewPr>
      <p:cViewPr>
        <p:scale>
          <a:sx n="121" d="100"/>
          <a:sy n="121" d="100"/>
        </p:scale>
        <p:origin x="1660" y="-18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fld id="{C8D9544B-C613-431D-8E18-53C0CF104B6E}" type="datetimeFigureOut">
              <a:rPr lang="en-GB" smtClean="0"/>
              <a:pPr/>
              <a:t>03/10/2016</a:t>
            </a:fld>
            <a:endParaRPr lang="en-GB"/>
          </a:p>
        </p:txBody>
      </p:sp>
      <p:sp>
        <p:nvSpPr>
          <p:cNvPr id="4" name="Footer Placeholder 3"/>
          <p:cNvSpPr>
            <a:spLocks noGrp="1"/>
          </p:cNvSpPr>
          <p:nvPr>
            <p:ph type="ftr" sz="quarter" idx="2"/>
          </p:nvPr>
        </p:nvSpPr>
        <p:spPr>
          <a:xfrm>
            <a:off x="0" y="9428163"/>
            <a:ext cx="2889250" cy="4968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8250" y="9428163"/>
            <a:ext cx="2889250" cy="496887"/>
          </a:xfrm>
          <a:prstGeom prst="rect">
            <a:avLst/>
          </a:prstGeom>
        </p:spPr>
        <p:txBody>
          <a:bodyPr vert="horz" lIns="91440" tIns="45720" rIns="91440" bIns="45720" rtlCol="0" anchor="b"/>
          <a:lstStyle>
            <a:lvl1pPr algn="r">
              <a:defRPr sz="1200"/>
            </a:lvl1pPr>
          </a:lstStyle>
          <a:p>
            <a:fld id="{BEA30531-828C-4D01-9902-CF7E8133A2F8}" type="slidenum">
              <a:rPr lang="en-GB" smtClean="0"/>
              <a:pPr/>
              <a:t>‹#›</a:t>
            </a:fld>
            <a:endParaRPr lang="en-GB"/>
          </a:p>
        </p:txBody>
      </p:sp>
    </p:spTree>
    <p:extLst>
      <p:ext uri="{BB962C8B-B14F-4D97-AF65-F5344CB8AC3E}">
        <p14:creationId xmlns:p14="http://schemas.microsoft.com/office/powerpoint/2010/main" val="54190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6332"/>
          </a:xfrm>
          <a:prstGeom prst="rect">
            <a:avLst/>
          </a:prstGeom>
        </p:spPr>
        <p:txBody>
          <a:bodyPr vert="horz" lIns="91440" tIns="45720" rIns="91440" bIns="45720" rtlCol="0"/>
          <a:lstStyle>
            <a:lvl1pPr algn="r">
              <a:defRPr sz="1200"/>
            </a:lvl1pPr>
          </a:lstStyle>
          <a:p>
            <a:fld id="{3A639412-2FF5-4CEA-8E6E-91EA8135B301}" type="datetimeFigureOut">
              <a:rPr lang="en-GB" smtClean="0"/>
              <a:pPr/>
              <a:t>03/10/2016</a:t>
            </a:fld>
            <a:endParaRPr lang="en-GB"/>
          </a:p>
        </p:txBody>
      </p:sp>
      <p:sp>
        <p:nvSpPr>
          <p:cNvPr id="4" name="Slide Image Placeholder 3"/>
          <p:cNvSpPr>
            <a:spLocks noGrp="1" noRot="1" noChangeAspect="1"/>
          </p:cNvSpPr>
          <p:nvPr>
            <p:ph type="sldImg" idx="2"/>
          </p:nvPr>
        </p:nvSpPr>
        <p:spPr>
          <a:xfrm>
            <a:off x="854075" y="744538"/>
            <a:ext cx="4960938"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15153"/>
            <a:ext cx="533527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889938"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428583"/>
            <a:ext cx="2889938" cy="496332"/>
          </a:xfrm>
          <a:prstGeom prst="rect">
            <a:avLst/>
          </a:prstGeom>
        </p:spPr>
        <p:txBody>
          <a:bodyPr vert="horz" lIns="91440" tIns="45720" rIns="91440" bIns="45720" rtlCol="0" anchor="b"/>
          <a:lstStyle>
            <a:lvl1pPr algn="r">
              <a:defRPr sz="1200"/>
            </a:lvl1pPr>
          </a:lstStyle>
          <a:p>
            <a:fld id="{37514621-822A-4587-B641-986CB2F72DFC}" type="slidenum">
              <a:rPr lang="en-GB" smtClean="0"/>
              <a:pPr/>
              <a:t>‹#›</a:t>
            </a:fld>
            <a:endParaRPr lang="en-GB"/>
          </a:p>
        </p:txBody>
      </p:sp>
    </p:spTree>
    <p:extLst>
      <p:ext uri="{BB962C8B-B14F-4D97-AF65-F5344CB8AC3E}">
        <p14:creationId xmlns:p14="http://schemas.microsoft.com/office/powerpoint/2010/main" val="969756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solidFill>
                  <a:prstClr val="black"/>
                </a:solidFill>
              </a:rPr>
              <a:pPr/>
              <a:t>1</a:t>
            </a:fld>
            <a:endParaRPr lang="en-GB">
              <a:solidFill>
                <a:prstClr val="black"/>
              </a:solidFill>
            </a:endParaRPr>
          </a:p>
        </p:txBody>
      </p:sp>
    </p:spTree>
    <p:extLst>
      <p:ext uri="{BB962C8B-B14F-4D97-AF65-F5344CB8AC3E}">
        <p14:creationId xmlns:p14="http://schemas.microsoft.com/office/powerpoint/2010/main" val="4230612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85825" y="714375"/>
            <a:ext cx="4960938" cy="3722688"/>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solidFill>
                  <a:prstClr val="black"/>
                </a:solidFill>
              </a:rPr>
              <a:pPr/>
              <a:t>4</a:t>
            </a:fld>
            <a:endParaRPr lang="en-GB">
              <a:solidFill>
                <a:prstClr val="black"/>
              </a:solidFill>
            </a:endParaRPr>
          </a:p>
        </p:txBody>
      </p:sp>
    </p:spTree>
    <p:extLst>
      <p:ext uri="{BB962C8B-B14F-4D97-AF65-F5344CB8AC3E}">
        <p14:creationId xmlns:p14="http://schemas.microsoft.com/office/powerpoint/2010/main" val="4156150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7514621-822A-4587-B641-986CB2F72DFC}" type="slidenum">
              <a:rPr lang="en-GB" smtClean="0"/>
              <a:pPr/>
              <a:t>5</a:t>
            </a:fld>
            <a:endParaRPr lang="en-GB"/>
          </a:p>
        </p:txBody>
      </p:sp>
    </p:spTree>
    <p:extLst>
      <p:ext uri="{BB962C8B-B14F-4D97-AF65-F5344CB8AC3E}">
        <p14:creationId xmlns:p14="http://schemas.microsoft.com/office/powerpoint/2010/main" val="627385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407115692"/>
      </p:ext>
    </p:extLst>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1033672355"/>
      </p:ext>
    </p:extLst>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3809279404"/>
      </p:ext>
    </p:extLst>
  </p:cSld>
  <p:clrMapOvr>
    <a:masterClrMapping/>
  </p:clrMapOvr>
  <p:transition>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3_Title Slide_UWL logo">
    <p:spTree>
      <p:nvGrpSpPr>
        <p:cNvPr id="1" name=""/>
        <p:cNvGrpSpPr/>
        <p:nvPr/>
      </p:nvGrpSpPr>
      <p:grpSpPr>
        <a:xfrm>
          <a:off x="0" y="0"/>
          <a:ext cx="0" cy="0"/>
          <a:chOff x="0" y="0"/>
          <a:chExt cx="0" cy="0"/>
        </a:xfrm>
      </p:grpSpPr>
      <p:sp>
        <p:nvSpPr>
          <p:cNvPr id="7" name="Oval 6"/>
          <p:cNvSpPr>
            <a:spLocks noChangeAspect="1"/>
          </p:cNvSpPr>
          <p:nvPr/>
        </p:nvSpPr>
        <p:spPr>
          <a:xfrm>
            <a:off x="8012113" y="6092825"/>
            <a:ext cx="468312" cy="468313"/>
          </a:xfrm>
          <a:prstGeom prst="ellipse">
            <a:avLst/>
          </a:prstGeom>
          <a:solidFill>
            <a:schemeClr val="bg1"/>
          </a:solidFill>
          <a:ln w="28575">
            <a:solidFill>
              <a:srgbClr val="7476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sz="1400" dirty="0">
              <a:latin typeface="Verdana" pitchFamily="34" charset="0"/>
            </a:endParaRPr>
          </a:p>
        </p:txBody>
      </p:sp>
      <p:sp>
        <p:nvSpPr>
          <p:cNvPr id="2" name="Title 1"/>
          <p:cNvSpPr>
            <a:spLocks noGrp="1"/>
          </p:cNvSpPr>
          <p:nvPr>
            <p:ph type="ctrTitle"/>
          </p:nvPr>
        </p:nvSpPr>
        <p:spPr>
          <a:xfrm>
            <a:off x="856994" y="1873578"/>
            <a:ext cx="5299182" cy="1470025"/>
          </a:xfrm>
          <a:ln w="6350"/>
        </p:spPr>
        <p:txBody>
          <a:bodyPr anchor="b">
            <a:normAutofit/>
          </a:bodyPr>
          <a:lstStyle>
            <a:lvl1pPr>
              <a:defRPr sz="3600" b="0"/>
            </a:lvl1pPr>
          </a:lstStyle>
          <a:p>
            <a:r>
              <a:rPr lang="en-US"/>
              <a:t>Click to edit Master title style</a:t>
            </a:r>
            <a:endParaRPr lang="en-GB" dirty="0"/>
          </a:p>
        </p:txBody>
      </p:sp>
      <p:sp>
        <p:nvSpPr>
          <p:cNvPr id="3" name="Subtitle 2"/>
          <p:cNvSpPr>
            <a:spLocks noGrp="1"/>
          </p:cNvSpPr>
          <p:nvPr>
            <p:ph type="subTitle" idx="1"/>
          </p:nvPr>
        </p:nvSpPr>
        <p:spPr>
          <a:xfrm>
            <a:off x="864905" y="3463211"/>
            <a:ext cx="5291271" cy="613861"/>
          </a:xfrm>
        </p:spPr>
        <p:txBody>
          <a:bodyPr>
            <a:normAutofit/>
          </a:bodyPr>
          <a:lstStyle>
            <a:lvl1pPr marL="0" indent="0" algn="l">
              <a:buNone/>
              <a:defRPr sz="2000">
                <a:solidFill>
                  <a:schemeClr val="tx1">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17" name="Slide Number Placeholder 36"/>
          <p:cNvSpPr>
            <a:spLocks noGrp="1"/>
          </p:cNvSpPr>
          <p:nvPr>
            <p:ph type="sldNum" sz="quarter" idx="10"/>
          </p:nvPr>
        </p:nvSpPr>
        <p:spPr/>
        <p:txBody>
          <a:bodyPr/>
          <a:lstStyle>
            <a:lvl1pPr>
              <a:defRPr smtClean="0"/>
            </a:lvl1pPr>
          </a:lstStyle>
          <a:p>
            <a:fld id="{A8C0F00A-6024-48F1-9EA4-6E75B5C26102}" type="slidenum">
              <a:rPr lang="en-GB" smtClean="0"/>
              <a:pPr/>
              <a:t>‹#›</a:t>
            </a:fld>
            <a:endParaRPr lang="en-GB"/>
          </a:p>
        </p:txBody>
      </p:sp>
      <p:cxnSp>
        <p:nvCxnSpPr>
          <p:cNvPr id="25" name="Straight Connector 24"/>
          <p:cNvCxnSpPr/>
          <p:nvPr/>
        </p:nvCxnSpPr>
        <p:spPr>
          <a:xfrm flipV="1">
            <a:off x="971550" y="3444726"/>
            <a:ext cx="5712199" cy="4912"/>
          </a:xfrm>
          <a:prstGeom prst="line">
            <a:avLst/>
          </a:prstGeom>
          <a:ln w="19050">
            <a:solidFill>
              <a:srgbClr val="747678"/>
            </a:solidFill>
            <a:prstDash val="sysDash"/>
            <a:bevel/>
          </a:ln>
        </p:spPr>
        <p:style>
          <a:lnRef idx="1">
            <a:schemeClr val="accent1"/>
          </a:lnRef>
          <a:fillRef idx="0">
            <a:schemeClr val="accent1"/>
          </a:fillRef>
          <a:effectRef idx="0">
            <a:schemeClr val="accent1"/>
          </a:effectRef>
          <a:fontRef idx="minor">
            <a:schemeClr val="tx1"/>
          </a:fontRef>
        </p:style>
      </p:cxnSp>
      <p:sp>
        <p:nvSpPr>
          <p:cNvPr id="22" name="Footer Placeholder 21"/>
          <p:cNvSpPr>
            <a:spLocks noGrp="1"/>
          </p:cNvSpPr>
          <p:nvPr>
            <p:ph type="ftr" sz="quarter" idx="11"/>
          </p:nvPr>
        </p:nvSpPr>
        <p:spPr/>
        <p:txBody>
          <a:bodyPr/>
          <a:lstStyle/>
          <a:p>
            <a:endParaRPr lang="en-GB" dirty="0"/>
          </a:p>
        </p:txBody>
      </p:sp>
      <p:grpSp>
        <p:nvGrpSpPr>
          <p:cNvPr id="393" name="Group 392"/>
          <p:cNvGrpSpPr/>
          <p:nvPr/>
        </p:nvGrpSpPr>
        <p:grpSpPr>
          <a:xfrm>
            <a:off x="488951" y="1300668"/>
            <a:ext cx="10347745" cy="5224675"/>
            <a:chOff x="488951" y="1300668"/>
            <a:chExt cx="10347745" cy="5224675"/>
          </a:xfrm>
        </p:grpSpPr>
        <p:cxnSp>
          <p:nvCxnSpPr>
            <p:cNvPr id="27" name="Straight Connector 26"/>
            <p:cNvCxnSpPr/>
            <p:nvPr userDrawn="1"/>
          </p:nvCxnSpPr>
          <p:spPr>
            <a:xfrm rot="10800000" flipV="1">
              <a:off x="4572000" y="3501008"/>
              <a:ext cx="4032450" cy="2016224"/>
            </a:xfrm>
            <a:prstGeom prst="line">
              <a:avLst/>
            </a:prstGeom>
            <a:ln w="19050" cap="rnd">
              <a:solidFill>
                <a:srgbClr val="B34215"/>
              </a:solidFill>
              <a:prstDash val="sysDash"/>
            </a:ln>
          </p:spPr>
          <p:style>
            <a:lnRef idx="1">
              <a:schemeClr val="accent1"/>
            </a:lnRef>
            <a:fillRef idx="0">
              <a:schemeClr val="accent1"/>
            </a:fillRef>
            <a:effectRef idx="0">
              <a:schemeClr val="accent1"/>
            </a:effectRef>
            <a:fontRef idx="minor">
              <a:schemeClr val="tx1"/>
            </a:fontRef>
          </p:style>
        </p:cxnSp>
        <p:sp>
          <p:nvSpPr>
            <p:cNvPr id="28" name="Oval 27"/>
            <p:cNvSpPr>
              <a:spLocks/>
            </p:cNvSpPr>
            <p:nvPr userDrawn="1"/>
          </p:nvSpPr>
          <p:spPr>
            <a:xfrm>
              <a:off x="3167064" y="5120407"/>
              <a:ext cx="1404936" cy="1404936"/>
            </a:xfrm>
            <a:prstGeom prst="ellipse">
              <a:avLst/>
            </a:prstGeom>
            <a:solidFill>
              <a:schemeClr val="bg1"/>
            </a:solidFill>
            <a:ln w="28575">
              <a:solidFill>
                <a:srgbClr val="ED1C2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29" name="Oval 28"/>
            <p:cNvSpPr>
              <a:spLocks/>
            </p:cNvSpPr>
            <p:nvPr userDrawn="1"/>
          </p:nvSpPr>
          <p:spPr>
            <a:xfrm flipH="1">
              <a:off x="3205113" y="5156869"/>
              <a:ext cx="358775" cy="360363"/>
            </a:xfrm>
            <a:prstGeom prst="ellipse">
              <a:avLst/>
            </a:prstGeom>
            <a:solidFill>
              <a:srgbClr val="CC7B16"/>
            </a:solidFill>
            <a:ln>
              <a:solidFill>
                <a:srgbClr val="CC7B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cxnSp>
          <p:nvCxnSpPr>
            <p:cNvPr id="30" name="Straight Connector 29"/>
            <p:cNvCxnSpPr/>
            <p:nvPr userDrawn="1"/>
          </p:nvCxnSpPr>
          <p:spPr>
            <a:xfrm rot="10800000">
              <a:off x="1331641" y="5263108"/>
              <a:ext cx="1800202" cy="432050"/>
            </a:xfrm>
            <a:prstGeom prst="line">
              <a:avLst/>
            </a:prstGeom>
            <a:ln w="19050" cap="rnd">
              <a:solidFill>
                <a:srgbClr val="CC7B16"/>
              </a:solidFill>
              <a:prstDash val="sysDash"/>
            </a:ln>
          </p:spPr>
          <p:style>
            <a:lnRef idx="1">
              <a:schemeClr val="accent1"/>
            </a:lnRef>
            <a:fillRef idx="0">
              <a:schemeClr val="accent1"/>
            </a:fillRef>
            <a:effectRef idx="0">
              <a:schemeClr val="accent1"/>
            </a:effectRef>
            <a:fontRef idx="minor">
              <a:schemeClr val="tx1"/>
            </a:fontRef>
          </p:style>
        </p:cxnSp>
        <p:sp>
          <p:nvSpPr>
            <p:cNvPr id="31" name="Oval 30"/>
            <p:cNvSpPr>
              <a:spLocks noChangeAspect="1"/>
            </p:cNvSpPr>
            <p:nvPr userDrawn="1"/>
          </p:nvSpPr>
          <p:spPr>
            <a:xfrm>
              <a:off x="488951" y="4716685"/>
              <a:ext cx="863898" cy="865353"/>
            </a:xfrm>
            <a:prstGeom prst="ellipse">
              <a:avLst/>
            </a:prstGeom>
            <a:solidFill>
              <a:srgbClr val="939598"/>
            </a:solidFill>
            <a:ln>
              <a:solidFill>
                <a:srgbClr val="939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GB" kern="1200" dirty="0">
                <a:solidFill>
                  <a:schemeClr val="lt1"/>
                </a:solidFill>
                <a:latin typeface="+mn-lt"/>
                <a:ea typeface="+mn-ea"/>
                <a:cs typeface="+mn-cs"/>
              </a:endParaRPr>
            </a:p>
          </p:txBody>
        </p:sp>
        <p:pic>
          <p:nvPicPr>
            <p:cNvPr id="24" name="Picture 23" descr="paragonUWL_CMYK_300dpi_BLOWUP_small.TIF"/>
            <p:cNvPicPr>
              <a:picLocks noChangeAspect="1"/>
            </p:cNvPicPr>
            <p:nvPr userDrawn="1"/>
          </p:nvPicPr>
          <p:blipFill>
            <a:blip r:embed="rId2" cstate="print"/>
            <a:srcRect l="16528" t="57749"/>
            <a:stretch>
              <a:fillRect/>
            </a:stretch>
          </p:blipFill>
          <p:spPr>
            <a:xfrm>
              <a:off x="6516216" y="1300668"/>
              <a:ext cx="4320480" cy="4303048"/>
            </a:xfrm>
            <a:prstGeom prst="ellipse">
              <a:avLst/>
            </a:prstGeom>
          </p:spPr>
        </p:pic>
      </p:grpSp>
      <p:pic>
        <p:nvPicPr>
          <p:cNvPr id="16" name="Picture 15" descr="logo for powerpoint reduced size .jpg"/>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409575" y="549275"/>
            <a:ext cx="2170176" cy="475488"/>
          </a:xfrm>
          <a:prstGeom prst="rect">
            <a:avLst/>
          </a:prstGeom>
        </p:spPr>
      </p:pic>
      <p:sp>
        <p:nvSpPr>
          <p:cNvPr id="26626" name="Rectangle 2"/>
          <p:cNvSpPr>
            <a:spLocks noChangeArrowheads="1"/>
          </p:cNvSpPr>
          <p:nvPr userDrawn="1"/>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pic>
        <p:nvPicPr>
          <p:cNvPr id="26625" name="Picture 1" descr="New Picture (86)"/>
          <p:cNvPicPr>
            <a:picLocks noChangeAspect="1" noChangeArrowheads="1"/>
          </p:cNvPicPr>
          <p:nvPr userDrawn="1"/>
        </p:nvPicPr>
        <p:blipFill>
          <a:blip r:embed="rId4" cstate="print"/>
          <a:srcRect/>
          <a:stretch>
            <a:fillRect/>
          </a:stretch>
        </p:blipFill>
        <p:spPr bwMode="auto">
          <a:xfrm>
            <a:off x="0" y="6093296"/>
            <a:ext cx="2179638" cy="601663"/>
          </a:xfrm>
          <a:prstGeom prst="rect">
            <a:avLst/>
          </a:prstGeom>
          <a:noFill/>
        </p:spPr>
      </p:pic>
      <p:sp>
        <p:nvSpPr>
          <p:cNvPr id="26627" name="Rectangle 3"/>
          <p:cNvSpPr>
            <a:spLocks noChangeArrowheads="1"/>
          </p:cNvSpPr>
          <p:nvPr userDrawn="1"/>
        </p:nvSpPr>
        <p:spPr bwMode="auto">
          <a:xfrm>
            <a:off x="0" y="6694959"/>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971800" algn="ctr"/>
                <a:tab pos="5943600" algn="r"/>
              </a:tabLst>
            </a:pPr>
            <a:r>
              <a:rPr kumimoji="0" 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 </a:t>
            </a:r>
            <a:endParaRPr kumimoji="0" lang="en-GB" sz="800" b="0" i="0" u="none" strike="noStrike" cap="none" normalizeH="0" baseline="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971800" algn="ctr"/>
                <a:tab pos="5943600" algn="r"/>
              </a:tabLst>
            </a:pPr>
            <a:r>
              <a:rPr kumimoji="0" 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The project is funded by the European Commission’s Directorate of Home Affairs under an Internal Security Fund’s targeted call.</a:t>
            </a:r>
            <a:endParaRPr kumimoji="0" lang="en-US" sz="1800" b="0" i="0" u="none" strike="noStrike" cap="none" normalizeH="0" baseline="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847018181"/>
      </p:ext>
    </p:extLst>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7315200"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1371600" y="1600200"/>
            <a:ext cx="35814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105400" y="1600200"/>
            <a:ext cx="35814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GB"/>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GB"/>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2DD20577-4A91-4E5C-B105-5DB11B3AAA49}" type="slidenum">
              <a:rPr lang="en-GB"/>
              <a:pPr/>
              <a:t>‹#›</a:t>
            </a:fld>
            <a:endParaRPr lang="en-GB"/>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1904506424"/>
      </p:ext>
    </p:extLst>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2347067772"/>
      </p:ext>
    </p:extLst>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defRPr>
            </a:lvl1pPr>
          </a:lstStyle>
          <a:p>
            <a:r>
              <a:rPr lang="en-US" dirty="0"/>
              <a:t>Click to edit Master title style</a:t>
            </a:r>
            <a:endParaRPr lang="en-GB" dirty="0"/>
          </a:p>
        </p:txBody>
      </p:sp>
      <p:sp>
        <p:nvSpPr>
          <p:cNvPr id="3" name="Content Placeholder 2"/>
          <p:cNvSpPr>
            <a:spLocks noGrp="1"/>
          </p:cNvSpPr>
          <p:nvPr>
            <p:ph sz="half" idx="1"/>
          </p:nvPr>
        </p:nvSpPr>
        <p:spPr>
          <a:xfrm>
            <a:off x="457200" y="1600200"/>
            <a:ext cx="4038600" cy="4525963"/>
          </a:xfrm>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8200" y="1600200"/>
            <a:ext cx="4038600" cy="4525963"/>
          </a:xfrm>
        </p:spPr>
        <p:txBody>
          <a:bodyPr/>
          <a:lstStyle>
            <a:lvl1pPr>
              <a:defRPr sz="2400">
                <a:latin typeface="Arial" pitchFamily="34" charset="0"/>
                <a:cs typeface="Arial" pitchFamily="34" charset="0"/>
              </a:defRPr>
            </a:lvl1pPr>
            <a:lvl2pPr>
              <a:defRPr sz="2200">
                <a:latin typeface="Arial" pitchFamily="34" charset="0"/>
                <a:cs typeface="Arial" pitchFamily="34" charset="0"/>
              </a:defRPr>
            </a:lvl2pPr>
            <a:lvl3pPr>
              <a:defRPr sz="2200">
                <a:latin typeface="Arial" pitchFamily="34" charset="0"/>
                <a:cs typeface="Arial" pitchFamily="34" charset="0"/>
              </a:defRPr>
            </a:lvl3pPr>
            <a:lvl4pPr>
              <a:defRPr sz="2000">
                <a:latin typeface="Arial" pitchFamily="34" charset="0"/>
                <a:cs typeface="Arial" pitchFamily="34" charset="0"/>
              </a:defRPr>
            </a:lvl4pPr>
            <a:lvl5pPr>
              <a:defRPr sz="2000">
                <a:latin typeface="Arial" pitchFamily="34" charset="0"/>
                <a:cs typeface="Arial"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Date Placeholder 4"/>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2477817506"/>
      </p:ext>
    </p:extLst>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1364082760"/>
      </p:ext>
    </p:extLst>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rgbClr val="7030A0"/>
                </a:solidFill>
                <a:effectLst>
                  <a:outerShdw blurRad="38100" dist="38100" dir="2700000" algn="tl">
                    <a:srgbClr val="000000">
                      <a:alpha val="43137"/>
                    </a:srgbClr>
                  </a:outerShdw>
                </a:effectLst>
                <a:latin typeface="Arial" pitchFamily="34" charset="0"/>
                <a:cs typeface="Arial" pitchFamily="34" charset="0"/>
              </a:defRPr>
            </a:lvl1pPr>
          </a:lstStyle>
          <a:p>
            <a:r>
              <a:rPr lang="en-US" dirty="0"/>
              <a:t>Click to edit Master title style</a:t>
            </a:r>
            <a:endParaRPr lang="en-GB" dirty="0"/>
          </a:p>
        </p:txBody>
      </p:sp>
      <p:sp>
        <p:nvSpPr>
          <p:cNvPr id="3" name="Date Placeholder 2"/>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46172356"/>
      </p:ext>
    </p:extLst>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390105640"/>
      </p:ext>
    </p:extLst>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892534648"/>
      </p:ext>
    </p:extLst>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55154F6-5773-48C0-A675-4B58874F4045}" type="datetimeFigureOut">
              <a:rPr lang="en-GB" smtClean="0"/>
              <a:pPr/>
              <a:t>03/10/2016</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D87E40-F221-49FE-AB6F-0D794A7A430A}" type="slidenum">
              <a:rPr lang="en-GB" smtClean="0"/>
              <a:pPr/>
              <a:t>‹#›</a:t>
            </a:fld>
            <a:endParaRPr lang="en-GB"/>
          </a:p>
        </p:txBody>
      </p:sp>
    </p:spTree>
    <p:extLst>
      <p:ext uri="{BB962C8B-B14F-4D97-AF65-F5344CB8AC3E}">
        <p14:creationId xmlns:p14="http://schemas.microsoft.com/office/powerpoint/2010/main" val="307861440"/>
      </p:ext>
    </p:extLst>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5154F6-5773-48C0-A675-4B58874F4045}" type="datetimeFigureOut">
              <a:rPr lang="en-GB" smtClean="0"/>
              <a:pPr/>
              <a:t>03/10/2016</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D87E40-F221-49FE-AB6F-0D794A7A430A}" type="slidenum">
              <a:rPr lang="en-GB" smtClean="0"/>
              <a:pPr/>
              <a:t>‹#›</a:t>
            </a:fld>
            <a:endParaRPr lang="en-GB"/>
          </a:p>
        </p:txBody>
      </p:sp>
    </p:spTree>
    <p:extLst>
      <p:ext uri="{BB962C8B-B14F-4D97-AF65-F5344CB8AC3E}">
        <p14:creationId xmlns:p14="http://schemas.microsoft.com/office/powerpoint/2010/main" val="165892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random/>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7.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805264"/>
          </a:xfrm>
          <a:prstGeom prst="rect">
            <a:avLst/>
          </a:prstGeom>
        </p:spPr>
      </p:pic>
      <p:sp>
        <p:nvSpPr>
          <p:cNvPr id="12" name="Title 1"/>
          <p:cNvSpPr txBox="1">
            <a:spLocks/>
          </p:cNvSpPr>
          <p:nvPr/>
        </p:nvSpPr>
        <p:spPr>
          <a:xfrm>
            <a:off x="36320" y="4763591"/>
            <a:ext cx="9108504" cy="1168564"/>
          </a:xfrm>
          <a:prstGeom prst="rect">
            <a:avLst/>
          </a:prstGeom>
        </p:spPr>
        <p:txBody>
          <a:bodyPr vert="horz" lIns="91440" tIns="45720" rIns="91440" bIns="45720" rtlCol="0" anchor="ctr">
            <a:noAutofit/>
          </a:bodyPr>
          <a:lstStyle/>
          <a:p>
            <a:pPr algn="ctr">
              <a:spcBef>
                <a:spcPct val="0"/>
              </a:spcBef>
              <a:defRPr/>
            </a:pPr>
            <a:r>
              <a:rPr lang="en-GB" sz="4800" b="1" dirty="0">
                <a:solidFill>
                  <a:prstClr val="white"/>
                </a:solidFill>
                <a:effectLst>
                  <a:outerShdw blurRad="38100" dist="38100" dir="2700000" algn="tl">
                    <a:srgbClr val="000000">
                      <a:alpha val="43137"/>
                    </a:srgbClr>
                  </a:outerShdw>
                </a:effectLst>
              </a:rPr>
              <a:t>Combating Human Trafficking</a:t>
            </a:r>
          </a:p>
        </p:txBody>
      </p:sp>
      <p:sp>
        <p:nvSpPr>
          <p:cNvPr id="3" name="TextBox 2"/>
          <p:cNvSpPr txBox="1"/>
          <p:nvPr/>
        </p:nvSpPr>
        <p:spPr>
          <a:xfrm>
            <a:off x="5320600" y="5762878"/>
            <a:ext cx="2736304" cy="338554"/>
          </a:xfrm>
          <a:prstGeom prst="rect">
            <a:avLst/>
          </a:prstGeom>
          <a:noFill/>
        </p:spPr>
        <p:txBody>
          <a:bodyPr wrap="square" rtlCol="0">
            <a:spAutoFit/>
          </a:bodyPr>
          <a:lstStyle/>
          <a:p>
            <a:pPr algn="ctr"/>
            <a:r>
              <a:rPr lang="en-GB" sz="1600" b="1" dirty="0" smtClean="0">
                <a:solidFill>
                  <a:prstClr val="black"/>
                </a:solidFill>
              </a:rPr>
              <a:t>Combat THB is a Project of:</a:t>
            </a:r>
            <a:endParaRPr lang="en-GB" sz="1600" b="1" dirty="0">
              <a:solidFill>
                <a:prstClr val="black"/>
              </a:solidFill>
            </a:endParaRPr>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5920710"/>
            <a:ext cx="1512168" cy="244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984" y="6021288"/>
            <a:ext cx="4480680" cy="7598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2"/>
          <p:cNvSpPr txBox="1">
            <a:spLocks noChangeArrowheads="1"/>
          </p:cNvSpPr>
          <p:nvPr/>
        </p:nvSpPr>
        <p:spPr bwMode="auto">
          <a:xfrm>
            <a:off x="36320" y="6248955"/>
            <a:ext cx="2505075" cy="528092"/>
          </a:xfrm>
          <a:prstGeom prst="rect">
            <a:avLst/>
          </a:prstGeom>
          <a:solidFill>
            <a:srgbClr val="FFFFFF"/>
          </a:solidFill>
          <a:ln w="9525">
            <a:noFill/>
            <a:miter lim="800000"/>
            <a:headEnd/>
            <a:tailEnd/>
          </a:ln>
        </p:spPr>
        <p:txBody>
          <a:bodyPr rot="0" vert="horz" wrap="square" lIns="91440" tIns="45720" rIns="91440" bIns="45720" anchor="t" anchorCtr="0">
            <a:noAutofit/>
          </a:bodyPr>
          <a:lstStyle/>
          <a:p>
            <a:pPr algn="just">
              <a:lnSpc>
                <a:spcPct val="115000"/>
              </a:lnSpc>
              <a:spcAft>
                <a:spcPts val="1000"/>
              </a:spcAft>
            </a:pPr>
            <a:r>
              <a:rPr lang="en-GB" sz="600" i="1" dirty="0">
                <a:solidFill>
                  <a:prstClr val="black"/>
                </a:solidFill>
                <a:latin typeface="Arial"/>
                <a:ea typeface="Times New Roman"/>
                <a:cs typeface="Times New Roman"/>
              </a:rPr>
              <a:t>This project has been funded with support from the European Commission. This publication reflects the views only of the authors, and the European Commission cannot be held responsible for any use which may be made of the information contained therein.</a:t>
            </a:r>
            <a:endParaRPr lang="en-GB" sz="600" dirty="0">
              <a:solidFill>
                <a:prstClr val="black"/>
              </a:solidFill>
              <a:ea typeface="Times New Roman"/>
              <a:cs typeface="Times New Roman"/>
            </a:endParaRPr>
          </a:p>
        </p:txBody>
      </p:sp>
    </p:spTree>
    <p:extLst>
      <p:ext uri="{BB962C8B-B14F-4D97-AF65-F5344CB8AC3E}">
        <p14:creationId xmlns:p14="http://schemas.microsoft.com/office/powerpoint/2010/main" val="170581613"/>
      </p:ext>
    </p:extLst>
  </p:cSld>
  <p:clrMapOvr>
    <a:masterClrMapping/>
  </p:clrMapOvr>
  <p:transition>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normAutofit/>
          </a:bodyPr>
          <a:lstStyle/>
          <a:p>
            <a:r>
              <a:rPr lang="en-GB" sz="4400" i="1" dirty="0">
                <a:effectLst/>
              </a:rPr>
              <a:t>Potential Barriers</a:t>
            </a:r>
          </a:p>
        </p:txBody>
      </p:sp>
      <p:sp>
        <p:nvSpPr>
          <p:cNvPr id="3" name="Content Placeholder 2"/>
          <p:cNvSpPr>
            <a:spLocks noGrp="1"/>
          </p:cNvSpPr>
          <p:nvPr>
            <p:ph idx="1"/>
          </p:nvPr>
        </p:nvSpPr>
        <p:spPr>
          <a:xfrm>
            <a:off x="457200" y="1340768"/>
            <a:ext cx="8291264" cy="4785395"/>
          </a:xfrm>
        </p:spPr>
        <p:txBody>
          <a:bodyPr>
            <a:noAutofit/>
          </a:bodyPr>
          <a:lstStyle/>
          <a:p>
            <a:r>
              <a:rPr lang="en-GB" sz="3200" dirty="0"/>
              <a:t>Ensuring all guests sign register</a:t>
            </a:r>
          </a:p>
          <a:p>
            <a:r>
              <a:rPr lang="en-GB" sz="3200" dirty="0"/>
              <a:t>Asking Abigail for photo ID </a:t>
            </a:r>
          </a:p>
          <a:p>
            <a:r>
              <a:rPr lang="en-GB" sz="3200" dirty="0"/>
              <a:t>Insisting on credit card deposit</a:t>
            </a:r>
          </a:p>
          <a:p>
            <a:r>
              <a:rPr lang="en-GB" sz="3200" dirty="0"/>
              <a:t>Engaging Abigail in conversation when checking in</a:t>
            </a:r>
          </a:p>
          <a:p>
            <a:r>
              <a:rPr lang="en-GB" sz="3200" dirty="0"/>
              <a:t>Checking room at least one every 24 hours</a:t>
            </a:r>
          </a:p>
          <a:p>
            <a:r>
              <a:rPr lang="en-GB" sz="3200" dirty="0"/>
              <a:t>Keeping records of all visitors to the room</a:t>
            </a:r>
          </a:p>
        </p:txBody>
      </p:sp>
    </p:spTree>
    <p:extLst>
      <p:ext uri="{BB962C8B-B14F-4D97-AF65-F5344CB8AC3E}">
        <p14:creationId xmlns:p14="http://schemas.microsoft.com/office/powerpoint/2010/main" val="2426098765"/>
      </p:ext>
    </p:extLst>
  </p:cSld>
  <p:clrMapOvr>
    <a:masterClrMapping/>
  </p:clrMapOvr>
  <p:transition>
    <p:random/>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404664"/>
            <a:ext cx="8229600" cy="1143000"/>
          </a:xfrm>
        </p:spPr>
        <p:txBody>
          <a:bodyPr>
            <a:normAutofit/>
          </a:bodyPr>
          <a:lstStyle/>
          <a:p>
            <a:r>
              <a:rPr lang="en-GB" sz="4400" i="1" dirty="0">
                <a:effectLst/>
              </a:rPr>
              <a:t>Abigail’s</a:t>
            </a:r>
            <a:r>
              <a:rPr lang="en-GB" sz="4000" i="1" dirty="0">
                <a:effectLst/>
              </a:rPr>
              <a:t> Story</a:t>
            </a:r>
            <a:endParaRPr lang="en-GB" sz="4000" dirty="0">
              <a:effectLst/>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911953044"/>
              </p:ext>
            </p:extLst>
          </p:nvPr>
        </p:nvGraphicFramePr>
        <p:xfrm>
          <a:off x="3826954" y="3861048"/>
          <a:ext cx="1562100" cy="685800"/>
        </p:xfrm>
        <a:graphic>
          <a:graphicData uri="http://schemas.openxmlformats.org/presentationml/2006/ole">
            <mc:AlternateContent xmlns:mc="http://schemas.openxmlformats.org/markup-compatibility/2006">
              <mc:Choice xmlns:v="urn:schemas-microsoft-com:vml" Requires="v">
                <p:oleObj spid="_x0000_s1029" name="Packager Shell Object" showAsIcon="1" r:id="rId3" imgW="1561320" imgH="685800" progId="Package">
                  <p:embed/>
                </p:oleObj>
              </mc:Choice>
              <mc:Fallback>
                <p:oleObj name="Packager Shell Object" showAsIcon="1" r:id="rId3" imgW="1561320" imgH="685800" progId="Package">
                  <p:embed/>
                  <p:pic>
                    <p:nvPicPr>
                      <p:cNvPr id="0" name="Object 2"/>
                      <p:cNvPicPr>
                        <a:picLocks noChangeAspect="1" noChangeArrowheads="1"/>
                      </p:cNvPicPr>
                      <p:nvPr/>
                    </p:nvPicPr>
                    <p:blipFill>
                      <a:blip r:embed="rId4"/>
                      <a:srcRect/>
                      <a:stretch>
                        <a:fillRect/>
                      </a:stretch>
                    </p:blipFill>
                    <p:spPr bwMode="auto">
                      <a:xfrm>
                        <a:off x="3826954" y="3861048"/>
                        <a:ext cx="15621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Box 4"/>
          <p:cNvSpPr txBox="1"/>
          <p:nvPr/>
        </p:nvSpPr>
        <p:spPr>
          <a:xfrm>
            <a:off x="2051720" y="2492896"/>
            <a:ext cx="5112568" cy="923330"/>
          </a:xfrm>
          <a:prstGeom prst="rect">
            <a:avLst/>
          </a:prstGeom>
          <a:noFill/>
        </p:spPr>
        <p:txBody>
          <a:bodyPr wrap="square" rtlCol="0">
            <a:spAutoFit/>
          </a:bodyPr>
          <a:lstStyle/>
          <a:p>
            <a:pPr algn="ctr"/>
            <a:r>
              <a:rPr lang="en-GB" sz="3600" dirty="0"/>
              <a:t>Listen to </a:t>
            </a:r>
            <a:r>
              <a:rPr lang="en-GB" sz="3600" dirty="0" smtClean="0"/>
              <a:t>Abigail’s </a:t>
            </a:r>
            <a:r>
              <a:rPr lang="en-GB" sz="3600" dirty="0"/>
              <a:t>story:</a:t>
            </a:r>
          </a:p>
          <a:p>
            <a:endParaRPr lang="en-GB" dirty="0"/>
          </a:p>
        </p:txBody>
      </p:sp>
    </p:spTree>
    <p:extLst>
      <p:ext uri="{BB962C8B-B14F-4D97-AF65-F5344CB8AC3E}">
        <p14:creationId xmlns:p14="http://schemas.microsoft.com/office/powerpoint/2010/main" val="1387206819"/>
      </p:ext>
    </p:extLst>
  </p:cSld>
  <p:clrMapOvr>
    <a:masterClrMapping/>
  </p:clrMapOvr>
  <p:transition>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229600" cy="1143000"/>
          </a:xfrm>
        </p:spPr>
        <p:txBody>
          <a:bodyPr>
            <a:normAutofit/>
          </a:bodyPr>
          <a:lstStyle/>
          <a:p>
            <a:r>
              <a:rPr lang="en-GB" sz="4400" i="1" dirty="0">
                <a:effectLst/>
              </a:rPr>
              <a:t>Abigail’s Story:  A Summary</a:t>
            </a:r>
          </a:p>
        </p:txBody>
      </p:sp>
      <p:sp>
        <p:nvSpPr>
          <p:cNvPr id="3" name="Content Placeholder 2"/>
          <p:cNvSpPr>
            <a:spLocks noGrp="1"/>
          </p:cNvSpPr>
          <p:nvPr>
            <p:ph idx="1"/>
          </p:nvPr>
        </p:nvSpPr>
        <p:spPr>
          <a:xfrm>
            <a:off x="457200" y="1600200"/>
            <a:ext cx="8363272" cy="4525963"/>
          </a:xfrm>
        </p:spPr>
        <p:txBody>
          <a:bodyPr>
            <a:noAutofit/>
          </a:bodyPr>
          <a:lstStyle/>
          <a:p>
            <a:r>
              <a:rPr lang="en-GB" sz="3200" dirty="0"/>
              <a:t>Taken into care by social services</a:t>
            </a:r>
          </a:p>
          <a:p>
            <a:r>
              <a:rPr lang="en-GB" sz="3200" dirty="0"/>
              <a:t>Befriended by Jake</a:t>
            </a:r>
          </a:p>
          <a:p>
            <a:r>
              <a:rPr lang="en-GB" sz="3200" dirty="0"/>
              <a:t>Addicted to crack cocaine</a:t>
            </a:r>
          </a:p>
          <a:p>
            <a:r>
              <a:rPr lang="en-GB" sz="3200" dirty="0"/>
              <a:t>Taken to guest houses to pay for drug habit</a:t>
            </a:r>
          </a:p>
          <a:p>
            <a:r>
              <a:rPr lang="en-GB" sz="3200" dirty="0"/>
              <a:t>Sold by Jake to male visitors at guest house</a:t>
            </a:r>
          </a:p>
          <a:p>
            <a:r>
              <a:rPr lang="en-GB" sz="3200" dirty="0"/>
              <a:t>Regularly beaten to keep in control</a:t>
            </a:r>
          </a:p>
          <a:p>
            <a:r>
              <a:rPr lang="en-GB" sz="3200" dirty="0"/>
              <a:t>Ignored by police</a:t>
            </a:r>
          </a:p>
          <a:p>
            <a:endParaRPr lang="en-GB" sz="3200" dirty="0"/>
          </a:p>
          <a:p>
            <a:endParaRPr lang="en-GB" sz="3200" dirty="0"/>
          </a:p>
        </p:txBody>
      </p:sp>
    </p:spTree>
    <p:extLst>
      <p:ext uri="{BB962C8B-B14F-4D97-AF65-F5344CB8AC3E}">
        <p14:creationId xmlns:p14="http://schemas.microsoft.com/office/powerpoint/2010/main" val="677337600"/>
      </p:ext>
    </p:extLst>
  </p:cSld>
  <p:clrMapOvr>
    <a:masterClrMapping/>
  </p:clrMapOvr>
  <p:transition>
    <p:random/>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a:xfrm>
            <a:off x="467544" y="260648"/>
            <a:ext cx="8229600" cy="1143000"/>
          </a:xfrm>
        </p:spPr>
        <p:txBody>
          <a:bodyPr>
            <a:noAutofit/>
          </a:bodyPr>
          <a:lstStyle/>
          <a:p>
            <a:r>
              <a:rPr lang="en-GB" sz="4400" i="1" dirty="0">
                <a:effectLst/>
              </a:rPr>
              <a:t>What is Human Trafficking (THB)?</a:t>
            </a:r>
          </a:p>
        </p:txBody>
      </p:sp>
      <p:sp>
        <p:nvSpPr>
          <p:cNvPr id="27" name="Content Placeholder 26"/>
          <p:cNvSpPr>
            <a:spLocks noGrp="1"/>
          </p:cNvSpPr>
          <p:nvPr>
            <p:ph idx="1"/>
          </p:nvPr>
        </p:nvSpPr>
        <p:spPr>
          <a:xfrm>
            <a:off x="457201" y="1772816"/>
            <a:ext cx="5194920" cy="4201710"/>
          </a:xfrm>
        </p:spPr>
        <p:txBody>
          <a:bodyPr>
            <a:normAutofit/>
          </a:bodyPr>
          <a:lstStyle/>
          <a:p>
            <a:pPr>
              <a:buNone/>
            </a:pPr>
            <a:r>
              <a:rPr lang="en-GB" sz="2200" dirty="0"/>
              <a:t>    </a:t>
            </a:r>
            <a:r>
              <a:rPr lang="en-GB" sz="2200" i="1" dirty="0"/>
              <a:t>“the recruitment, transportation, transfer, harbouring or receipt of persons, by means of the threat or use of force or other forms of coercion, of abduction, of fraud, of deception, of the abuse of power or of a position of vulnerability or of the giving or receiving of payments or benefits to achieve the consent of a person having control over another person, for the purpose of exploitation”.</a:t>
            </a:r>
          </a:p>
          <a:p>
            <a:pPr algn="r">
              <a:buNone/>
            </a:pPr>
            <a:endParaRPr lang="en-GB" sz="2200" dirty="0"/>
          </a:p>
          <a:p>
            <a:pPr>
              <a:buNone/>
            </a:pPr>
            <a:endParaRPr lang="en-GB" sz="2200" b="1" dirty="0"/>
          </a:p>
        </p:txBody>
      </p:sp>
      <p:grpSp>
        <p:nvGrpSpPr>
          <p:cNvPr id="39" name="Group 38"/>
          <p:cNvGrpSpPr/>
          <p:nvPr/>
        </p:nvGrpSpPr>
        <p:grpSpPr>
          <a:xfrm>
            <a:off x="554461" y="1844824"/>
            <a:ext cx="6924955" cy="780383"/>
            <a:chOff x="683568" y="1844824"/>
            <a:chExt cx="6924955" cy="1152128"/>
          </a:xfrm>
        </p:grpSpPr>
        <p:sp>
          <p:nvSpPr>
            <p:cNvPr id="28" name="Oval 27"/>
            <p:cNvSpPr/>
            <p:nvPr/>
          </p:nvSpPr>
          <p:spPr>
            <a:xfrm>
              <a:off x="683568" y="1844824"/>
              <a:ext cx="4752528" cy="115212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31" name="Shape 30"/>
            <p:cNvCxnSpPr/>
            <p:nvPr/>
          </p:nvCxnSpPr>
          <p:spPr>
            <a:xfrm flipV="1">
              <a:off x="5436097" y="2420887"/>
              <a:ext cx="720081" cy="1"/>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6251164" y="2105945"/>
              <a:ext cx="1357359" cy="629884"/>
            </a:xfrm>
            <a:prstGeom prst="rect">
              <a:avLst/>
            </a:prstGeom>
            <a:noFill/>
            <a:ln>
              <a:noFill/>
            </a:ln>
          </p:spPr>
          <p:txBody>
            <a:bodyPr wrap="none" bIns="72000" rtlCol="0">
              <a:spAutoFit/>
            </a:bodyPr>
            <a:lstStyle/>
            <a:p>
              <a:r>
                <a:rPr lang="en-GB" sz="2000" b="1" dirty="0">
                  <a:solidFill>
                    <a:srgbClr val="FF0000"/>
                  </a:solidFill>
                </a:rPr>
                <a:t>Movement</a:t>
              </a:r>
            </a:p>
          </p:txBody>
        </p:sp>
      </p:grpSp>
      <p:grpSp>
        <p:nvGrpSpPr>
          <p:cNvPr id="47" name="Group 46"/>
          <p:cNvGrpSpPr/>
          <p:nvPr/>
        </p:nvGrpSpPr>
        <p:grpSpPr>
          <a:xfrm>
            <a:off x="554461" y="2935502"/>
            <a:ext cx="7090590" cy="989909"/>
            <a:chOff x="945781" y="2308195"/>
            <a:chExt cx="7090590" cy="1480844"/>
          </a:xfrm>
        </p:grpSpPr>
        <p:sp>
          <p:nvSpPr>
            <p:cNvPr id="40" name="Oval 39"/>
            <p:cNvSpPr/>
            <p:nvPr/>
          </p:nvSpPr>
          <p:spPr>
            <a:xfrm>
              <a:off x="945781" y="2492896"/>
              <a:ext cx="4104456" cy="129614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42" name="Elbow Connector 41"/>
            <p:cNvCxnSpPr/>
            <p:nvPr/>
          </p:nvCxnSpPr>
          <p:spPr>
            <a:xfrm flipV="1">
              <a:off x="5076056" y="3140967"/>
              <a:ext cx="1622770" cy="1"/>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6759483" y="2308195"/>
              <a:ext cx="1276888" cy="1015664"/>
            </a:xfrm>
            <a:prstGeom prst="rect">
              <a:avLst/>
            </a:prstGeom>
            <a:noFill/>
          </p:spPr>
          <p:txBody>
            <a:bodyPr wrap="none" rtlCol="0">
              <a:spAutoFit/>
            </a:bodyPr>
            <a:lstStyle/>
            <a:p>
              <a:r>
                <a:rPr lang="en-GB" sz="2000" b="1" dirty="0">
                  <a:solidFill>
                    <a:srgbClr val="FF0000"/>
                  </a:solidFill>
                </a:rPr>
                <a:t>Coercion</a:t>
              </a:r>
            </a:p>
            <a:p>
              <a:r>
                <a:rPr lang="en-GB" sz="2000" b="1" dirty="0">
                  <a:solidFill>
                    <a:srgbClr val="FF0000"/>
                  </a:solidFill>
                </a:rPr>
                <a:t>Deception</a:t>
              </a:r>
            </a:p>
            <a:p>
              <a:r>
                <a:rPr lang="en-GB" sz="2000" b="1" dirty="0">
                  <a:solidFill>
                    <a:srgbClr val="FF0000"/>
                  </a:solidFill>
                </a:rPr>
                <a:t>Abuse</a:t>
              </a:r>
            </a:p>
          </p:txBody>
        </p:sp>
      </p:grpSp>
      <p:grpSp>
        <p:nvGrpSpPr>
          <p:cNvPr id="52" name="Group 51"/>
          <p:cNvGrpSpPr/>
          <p:nvPr/>
        </p:nvGrpSpPr>
        <p:grpSpPr>
          <a:xfrm>
            <a:off x="962870" y="4710123"/>
            <a:ext cx="6641851" cy="608959"/>
            <a:chOff x="755576" y="4331520"/>
            <a:chExt cx="6714045" cy="1257720"/>
          </a:xfrm>
        </p:grpSpPr>
        <p:sp>
          <p:nvSpPr>
            <p:cNvPr id="48" name="Oval 47"/>
            <p:cNvSpPr/>
            <p:nvPr/>
          </p:nvSpPr>
          <p:spPr>
            <a:xfrm>
              <a:off x="755576" y="4437112"/>
              <a:ext cx="3816424" cy="115212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cxnSp>
          <p:nvCxnSpPr>
            <p:cNvPr id="50" name="Elbow Connector 49"/>
            <p:cNvCxnSpPr/>
            <p:nvPr/>
          </p:nvCxnSpPr>
          <p:spPr>
            <a:xfrm>
              <a:off x="4613483" y="5026291"/>
              <a:ext cx="1332334" cy="13115"/>
            </a:xfrm>
            <a:prstGeom prst="bentConnector3">
              <a:avLst>
                <a:gd name="adj1" fmla="val 50000"/>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5963118" y="4331520"/>
              <a:ext cx="1506503" cy="707886"/>
            </a:xfrm>
            <a:prstGeom prst="rect">
              <a:avLst/>
            </a:prstGeom>
            <a:noFill/>
          </p:spPr>
          <p:txBody>
            <a:bodyPr wrap="none" rtlCol="0">
              <a:spAutoFit/>
            </a:bodyPr>
            <a:lstStyle/>
            <a:p>
              <a:r>
                <a:rPr lang="en-GB" sz="2000" b="1" dirty="0">
                  <a:solidFill>
                    <a:srgbClr val="FF0000"/>
                  </a:solidFill>
                </a:rPr>
                <a:t>Control</a:t>
              </a:r>
            </a:p>
            <a:p>
              <a:r>
                <a:rPr lang="en-GB" sz="2000" b="1" dirty="0">
                  <a:solidFill>
                    <a:srgbClr val="FF0000"/>
                  </a:solidFill>
                </a:rPr>
                <a:t>Exploitation</a:t>
              </a:r>
            </a:p>
          </p:txBody>
        </p:sp>
      </p:grpSp>
      <p:sp>
        <p:nvSpPr>
          <p:cNvPr id="9" name="TextBox 8"/>
          <p:cNvSpPr txBox="1"/>
          <p:nvPr/>
        </p:nvSpPr>
        <p:spPr>
          <a:xfrm>
            <a:off x="4499992" y="5733256"/>
            <a:ext cx="4473209" cy="923330"/>
          </a:xfrm>
          <a:prstGeom prst="rect">
            <a:avLst/>
          </a:prstGeom>
          <a:noFill/>
        </p:spPr>
        <p:txBody>
          <a:bodyPr wrap="square" rtlCol="0">
            <a:spAutoFit/>
          </a:bodyPr>
          <a:lstStyle/>
          <a:p>
            <a:r>
              <a:rPr lang="en-GB" dirty="0">
                <a:solidFill>
                  <a:prstClr val="black"/>
                </a:solidFill>
              </a:rPr>
              <a:t>Art 2, Directive 2011/36/EU; Art. 4, Council of Europe Convention on Action against Human Trafficking 2005; Art. 3 UN 2000, page 42</a:t>
            </a:r>
            <a:r>
              <a:rPr lang="en-GB" dirty="0" smtClean="0">
                <a:solidFill>
                  <a:prstClr val="black"/>
                </a:solidFill>
              </a:rPr>
              <a:t>.</a:t>
            </a:r>
            <a:endParaRPr lang="en-GB" dirty="0">
              <a:solidFill>
                <a:prstClr val="black"/>
              </a:solidFill>
            </a:endParaRPr>
          </a:p>
        </p:txBody>
      </p:sp>
    </p:spTree>
    <p:extLst>
      <p:ext uri="{BB962C8B-B14F-4D97-AF65-F5344CB8AC3E}">
        <p14:creationId xmlns:p14="http://schemas.microsoft.com/office/powerpoint/2010/main" val="2385050849"/>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checkerboard(across)">
                                      <p:cBhvr>
                                        <p:cTn id="7" dur="500"/>
                                        <p:tgtEl>
                                          <p:spTgt spid="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dissolve">
                                      <p:cBhvr>
                                        <p:cTn id="12" dur="500"/>
                                        <p:tgtEl>
                                          <p:spTgt spid="39"/>
                                        </p:tgtEl>
                                      </p:cBhvr>
                                    </p:animEffect>
                                  </p:childTnLst>
                                  <p:subTnLst>
                                    <p:set>
                                      <p:cBhvr override="childStyle">
                                        <p:cTn dur="1" fill="hold" display="0" masterRel="nextClick" afterEffect="1"/>
                                        <p:tgtEl>
                                          <p:spTgt spid="39"/>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dissolve">
                                      <p:cBhvr>
                                        <p:cTn id="17" dur="500"/>
                                        <p:tgtEl>
                                          <p:spTgt spid="47"/>
                                        </p:tgtEl>
                                      </p:cBhvr>
                                    </p:animEffect>
                                  </p:childTnLst>
                                  <p:subTnLst>
                                    <p:set>
                                      <p:cBhvr override="childStyle">
                                        <p:cTn dur="1" fill="hold" display="0" masterRel="nextClick" afterEffect="1"/>
                                        <p:tgtEl>
                                          <p:spTgt spid="47"/>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dissolve">
                                      <p:cBhvr>
                                        <p:cTn id="22" dur="500"/>
                                        <p:tgtEl>
                                          <p:spTgt spid="52"/>
                                        </p:tgtEl>
                                      </p:cBhvr>
                                    </p:animEffect>
                                  </p:childTnLst>
                                  <p:subTnLst>
                                    <p:set>
                                      <p:cBhvr override="childStyle">
                                        <p:cTn dur="1" fill="hold" display="0" masterRel="nextClick" afterEffect="1"/>
                                        <p:tgtEl>
                                          <p:spTgt spid="52"/>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What type of THB?</a:t>
            </a:r>
          </a:p>
        </p:txBody>
      </p:sp>
      <p:sp>
        <p:nvSpPr>
          <p:cNvPr id="3" name="Content Placeholder 2"/>
          <p:cNvSpPr>
            <a:spLocks noGrp="1"/>
          </p:cNvSpPr>
          <p:nvPr>
            <p:ph idx="1"/>
          </p:nvPr>
        </p:nvSpPr>
        <p:spPr>
          <a:xfrm>
            <a:off x="457200" y="1772817"/>
            <a:ext cx="8075240" cy="3600400"/>
          </a:xfrm>
        </p:spPr>
        <p:txBody>
          <a:bodyPr>
            <a:noAutofit/>
          </a:bodyPr>
          <a:lstStyle/>
          <a:p>
            <a:pPr>
              <a:spcBef>
                <a:spcPts val="600"/>
              </a:spcBef>
              <a:spcAft>
                <a:spcPts val="600"/>
              </a:spcAft>
            </a:pPr>
            <a:r>
              <a:rPr lang="en-GB" sz="3200" dirty="0"/>
              <a:t>Forced prostitution </a:t>
            </a:r>
          </a:p>
          <a:p>
            <a:pPr>
              <a:spcBef>
                <a:spcPts val="600"/>
              </a:spcBef>
              <a:spcAft>
                <a:spcPts val="600"/>
              </a:spcAft>
            </a:pPr>
            <a:r>
              <a:rPr lang="en-GB" sz="3200" dirty="0"/>
              <a:t>Forced /bonded labour </a:t>
            </a:r>
          </a:p>
          <a:p>
            <a:pPr>
              <a:spcBef>
                <a:spcPts val="600"/>
              </a:spcBef>
              <a:spcAft>
                <a:spcPts val="600"/>
              </a:spcAft>
            </a:pPr>
            <a:r>
              <a:rPr lang="en-GB" sz="3200" dirty="0"/>
              <a:t>Forced criminality </a:t>
            </a:r>
          </a:p>
          <a:p>
            <a:pPr>
              <a:spcBef>
                <a:spcPts val="600"/>
              </a:spcBef>
              <a:spcAft>
                <a:spcPts val="600"/>
              </a:spcAft>
            </a:pPr>
            <a:r>
              <a:rPr lang="en-GB" sz="3200" dirty="0"/>
              <a:t>Domestic servitude </a:t>
            </a:r>
          </a:p>
          <a:p>
            <a:pPr>
              <a:spcBef>
                <a:spcPts val="600"/>
              </a:spcBef>
              <a:spcAft>
                <a:spcPts val="600"/>
              </a:spcAft>
            </a:pPr>
            <a:r>
              <a:rPr lang="en-GB" sz="3200" dirty="0"/>
              <a:t>Forced organ removal</a:t>
            </a:r>
          </a:p>
          <a:p>
            <a:pPr>
              <a:spcBef>
                <a:spcPts val="600"/>
              </a:spcBef>
              <a:spcAft>
                <a:spcPts val="600"/>
              </a:spcAft>
            </a:pPr>
            <a:r>
              <a:rPr lang="en-GB" sz="3200" dirty="0"/>
              <a:t>Exploitation of children (begging, sex trade &amp; warfare)</a:t>
            </a:r>
          </a:p>
        </p:txBody>
      </p:sp>
    </p:spTree>
  </p:cSld>
  <p:clrMapOvr>
    <a:masterClrMapping/>
  </p:clrMapOvr>
  <p:transition>
    <p:random/>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The Victim’s Journey</a:t>
            </a:r>
          </a:p>
        </p:txBody>
      </p:sp>
      <p:pic>
        <p:nvPicPr>
          <p:cNvPr id="5" name="Content Placeholder 4"/>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1772816"/>
            <a:ext cx="7632847" cy="4032448"/>
          </a:xfrm>
          <a:prstGeom prst="rect">
            <a:avLst/>
          </a:prstGeom>
          <a:noFill/>
        </p:spPr>
      </p:pic>
    </p:spTree>
    <p:extLst>
      <p:ext uri="{BB962C8B-B14F-4D97-AF65-F5344CB8AC3E}">
        <p14:creationId xmlns:p14="http://schemas.microsoft.com/office/powerpoint/2010/main" val="3973906511"/>
      </p:ext>
    </p:extLst>
  </p:cSld>
  <p:clrMapOvr>
    <a:masterClrMapping/>
  </p:clrMapOvr>
  <p:transition>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Spotting Signals</a:t>
            </a:r>
          </a:p>
        </p:txBody>
      </p:sp>
      <p:sp>
        <p:nvSpPr>
          <p:cNvPr id="3" name="Content Placeholder 2"/>
          <p:cNvSpPr>
            <a:spLocks noGrp="1"/>
          </p:cNvSpPr>
          <p:nvPr>
            <p:ph idx="1"/>
          </p:nvPr>
        </p:nvSpPr>
        <p:spPr/>
        <p:txBody>
          <a:bodyPr>
            <a:normAutofit/>
          </a:bodyPr>
          <a:lstStyle/>
          <a:p>
            <a:r>
              <a:rPr lang="en-GB" sz="3200" dirty="0"/>
              <a:t>What are the signals that might have been spotted in Abigail’s case?</a:t>
            </a:r>
          </a:p>
        </p:txBody>
      </p:sp>
    </p:spTree>
    <p:extLst>
      <p:ext uri="{BB962C8B-B14F-4D97-AF65-F5344CB8AC3E}">
        <p14:creationId xmlns:p14="http://schemas.microsoft.com/office/powerpoint/2010/main" val="1845802242"/>
      </p:ext>
    </p:extLst>
  </p:cSld>
  <p:clrMapOvr>
    <a:masterClrMapping/>
  </p:clrMapOvr>
  <p:transition>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Potential Signals</a:t>
            </a:r>
          </a:p>
        </p:txBody>
      </p:sp>
      <p:sp>
        <p:nvSpPr>
          <p:cNvPr id="3" name="Content Placeholder 2"/>
          <p:cNvSpPr>
            <a:spLocks noGrp="1"/>
          </p:cNvSpPr>
          <p:nvPr>
            <p:ph idx="1"/>
          </p:nvPr>
        </p:nvSpPr>
        <p:spPr/>
        <p:txBody>
          <a:bodyPr>
            <a:normAutofit lnSpcReduction="10000"/>
          </a:bodyPr>
          <a:lstStyle/>
          <a:p>
            <a:r>
              <a:rPr lang="en-GB" sz="3200" dirty="0"/>
              <a:t>Jake accompanied by Abigail (a minor)</a:t>
            </a:r>
          </a:p>
          <a:p>
            <a:r>
              <a:rPr lang="en-GB" sz="3200" dirty="0"/>
              <a:t>Only Jake registers</a:t>
            </a:r>
          </a:p>
          <a:p>
            <a:r>
              <a:rPr lang="en-GB" sz="3200" dirty="0"/>
              <a:t>Jake pays cash up front</a:t>
            </a:r>
          </a:p>
          <a:p>
            <a:r>
              <a:rPr lang="en-GB" sz="3200" dirty="0"/>
              <a:t>Abigail never has any luggage</a:t>
            </a:r>
          </a:p>
          <a:p>
            <a:r>
              <a:rPr lang="en-GB" sz="3200" dirty="0"/>
              <a:t>Frequent male visitors to room</a:t>
            </a:r>
          </a:p>
          <a:p>
            <a:r>
              <a:rPr lang="en-GB" sz="3200" dirty="0"/>
              <a:t>Abigail never leaves room during stay</a:t>
            </a:r>
          </a:p>
          <a:p>
            <a:r>
              <a:rPr lang="en-GB" sz="3200" dirty="0"/>
              <a:t>Drug paraphernalia left in room on departure</a:t>
            </a:r>
          </a:p>
        </p:txBody>
      </p:sp>
    </p:spTree>
    <p:extLst>
      <p:ext uri="{BB962C8B-B14F-4D97-AF65-F5344CB8AC3E}">
        <p14:creationId xmlns:p14="http://schemas.microsoft.com/office/powerpoint/2010/main" val="1042289448"/>
      </p:ext>
    </p:extLst>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400" i="1" dirty="0">
                <a:effectLst/>
              </a:rPr>
              <a:t>Erecting Barriers </a:t>
            </a:r>
          </a:p>
        </p:txBody>
      </p:sp>
      <p:sp>
        <p:nvSpPr>
          <p:cNvPr id="3" name="Content Placeholder 2"/>
          <p:cNvSpPr>
            <a:spLocks noGrp="1"/>
          </p:cNvSpPr>
          <p:nvPr>
            <p:ph idx="1"/>
          </p:nvPr>
        </p:nvSpPr>
        <p:spPr/>
        <p:txBody>
          <a:bodyPr>
            <a:normAutofit/>
          </a:bodyPr>
          <a:lstStyle/>
          <a:p>
            <a:r>
              <a:rPr lang="en-GB" sz="3200" dirty="0"/>
              <a:t>What procedures could have been implemented to act as barriers to this type of THB?</a:t>
            </a:r>
          </a:p>
        </p:txBody>
      </p:sp>
    </p:spTree>
    <p:extLst>
      <p:ext uri="{BB962C8B-B14F-4D97-AF65-F5344CB8AC3E}">
        <p14:creationId xmlns:p14="http://schemas.microsoft.com/office/powerpoint/2010/main" val="2077325781"/>
      </p:ext>
    </p:extLst>
  </p:cSld>
  <p:clrMapOvr>
    <a:masterClrMapping/>
  </p:clrMapOvr>
  <p:transition>
    <p:random/>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5678</TotalTime>
  <Words>376</Words>
  <Application>Microsoft Office PowerPoint</Application>
  <PresentationFormat>On-screen Show (4:3)</PresentationFormat>
  <Paragraphs>52</Paragraphs>
  <Slides>10</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2" baseType="lpstr">
      <vt:lpstr>Office Theme</vt:lpstr>
      <vt:lpstr>Package</vt:lpstr>
      <vt:lpstr>PowerPoint Presentation</vt:lpstr>
      <vt:lpstr>Abigail’s Story</vt:lpstr>
      <vt:lpstr>Abigail’s Story:  A Summary</vt:lpstr>
      <vt:lpstr>What is Human Trafficking (THB)?</vt:lpstr>
      <vt:lpstr>What type of THB?</vt:lpstr>
      <vt:lpstr>The Victim’s Journey</vt:lpstr>
      <vt:lpstr>Spotting Signals</vt:lpstr>
      <vt:lpstr>Potential Signals</vt:lpstr>
      <vt:lpstr>Erecting Barriers </vt:lpstr>
      <vt:lpstr>Potential Barriers</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TH70053E E-strategies and Systems Session 2: Module introduction  How technology transforms the luxury hospitality organisation</dc:title>
  <dc:creator>Peter Pelham</dc:creator>
  <cp:lastModifiedBy>Administrator</cp:lastModifiedBy>
  <cp:revision>208</cp:revision>
  <dcterms:created xsi:type="dcterms:W3CDTF">2015-02-01T14:59:08Z</dcterms:created>
  <dcterms:modified xsi:type="dcterms:W3CDTF">2016-10-03T09:07:34Z</dcterms:modified>
</cp:coreProperties>
</file>