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399" r:id="rId2"/>
    <p:sldId id="389" r:id="rId3"/>
    <p:sldId id="391" r:id="rId4"/>
    <p:sldId id="397" r:id="rId5"/>
    <p:sldId id="310" r:id="rId6"/>
    <p:sldId id="390" r:id="rId7"/>
    <p:sldId id="392" r:id="rId8"/>
    <p:sldId id="394" r:id="rId9"/>
    <p:sldId id="393" r:id="rId10"/>
    <p:sldId id="395"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ra Abrudan" initials="A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1577" autoAdjust="0"/>
  </p:normalViewPr>
  <p:slideViewPr>
    <p:cSldViewPr>
      <p:cViewPr>
        <p:scale>
          <a:sx n="115" d="100"/>
          <a:sy n="115" d="100"/>
        </p:scale>
        <p:origin x="-1524" y="162"/>
      </p:cViewPr>
      <p:guideLst>
        <p:guide orient="horz" pos="2160"/>
        <p:guide pos="2880"/>
      </p:guideLst>
    </p:cSldViewPr>
  </p:slideViewPr>
  <p:notesTextViewPr>
    <p:cViewPr>
      <p:scale>
        <a:sx n="400" d="100"/>
        <a:sy n="400" d="100"/>
      </p:scale>
      <p:origin x="0" y="0"/>
    </p:cViewPr>
  </p:notesTextViewPr>
  <p:sorterViewPr>
    <p:cViewPr>
      <p:scale>
        <a:sx n="75" d="100"/>
        <a:sy n="75" d="100"/>
      </p:scale>
      <p:origin x="0" y="0"/>
    </p:cViewPr>
  </p:sorterViewPr>
  <p:notesViewPr>
    <p:cSldViewPr>
      <p:cViewPr>
        <p:scale>
          <a:sx n="121" d="100"/>
          <a:sy n="121" d="100"/>
        </p:scale>
        <p:origin x="1660" y="-18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C8D9544B-C613-431D-8E18-53C0CF104B6E}" type="datetimeFigureOut">
              <a:rPr lang="en-GB" smtClean="0"/>
              <a:pPr/>
              <a:t>29/09/2016</a:t>
            </a:fld>
            <a:endParaRPr lang="en-GB" dirty="0"/>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BEA30531-828C-4D01-9902-CF7E8133A2F8}" type="slidenum">
              <a:rPr lang="en-GB" smtClean="0"/>
              <a:pPr/>
              <a:t>‹#›</a:t>
            </a:fld>
            <a:endParaRPr lang="en-GB" dirty="0"/>
          </a:p>
        </p:txBody>
      </p:sp>
    </p:spTree>
    <p:extLst>
      <p:ext uri="{BB962C8B-B14F-4D97-AF65-F5344CB8AC3E}">
        <p14:creationId xmlns:p14="http://schemas.microsoft.com/office/powerpoint/2010/main" val="541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3A639412-2FF5-4CEA-8E6E-91EA8135B301}" type="datetimeFigureOut">
              <a:rPr lang="en-GB" smtClean="0"/>
              <a:pPr/>
              <a:t>29/09/2016</a:t>
            </a:fld>
            <a:endParaRPr lang="en-GB" dirty="0"/>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37514621-822A-4587-B641-986CB2F72DFC}" type="slidenum">
              <a:rPr lang="en-GB" smtClean="0"/>
              <a:pPr/>
              <a:t>‹#›</a:t>
            </a:fld>
            <a:endParaRPr lang="en-GB" dirty="0"/>
          </a:p>
        </p:txBody>
      </p:sp>
    </p:spTree>
    <p:extLst>
      <p:ext uri="{BB962C8B-B14F-4D97-AF65-F5344CB8AC3E}">
        <p14:creationId xmlns:p14="http://schemas.microsoft.com/office/powerpoint/2010/main" val="9697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4230612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3</a:t>
            </a:fld>
            <a:endParaRPr lang="en-GB" dirty="0"/>
          </a:p>
        </p:txBody>
      </p:sp>
    </p:spTree>
    <p:extLst>
      <p:ext uri="{BB962C8B-B14F-4D97-AF65-F5344CB8AC3E}">
        <p14:creationId xmlns:p14="http://schemas.microsoft.com/office/powerpoint/2010/main" val="4293442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5825" y="714375"/>
            <a:ext cx="4960938" cy="372268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4156150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5</a:t>
            </a:fld>
            <a:endParaRPr lang="en-GB" dirty="0"/>
          </a:p>
        </p:txBody>
      </p:sp>
    </p:spTree>
    <p:extLst>
      <p:ext uri="{BB962C8B-B14F-4D97-AF65-F5344CB8AC3E}">
        <p14:creationId xmlns:p14="http://schemas.microsoft.com/office/powerpoint/2010/main" val="627385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407115692"/>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033672355"/>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809279404"/>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Slide_UWL logo">
    <p:spTree>
      <p:nvGrpSpPr>
        <p:cNvPr id="1" name=""/>
        <p:cNvGrpSpPr/>
        <p:nvPr/>
      </p:nvGrpSpPr>
      <p:grpSpPr>
        <a:xfrm>
          <a:off x="0" y="0"/>
          <a:ext cx="0" cy="0"/>
          <a:chOff x="0" y="0"/>
          <a:chExt cx="0" cy="0"/>
        </a:xfrm>
      </p:grpSpPr>
      <p:sp>
        <p:nvSpPr>
          <p:cNvPr id="7" name="Oval 6"/>
          <p:cNvSpPr>
            <a:spLocks noChangeAspect="1"/>
          </p:cNvSpPr>
          <p:nvPr/>
        </p:nvSpPr>
        <p:spPr>
          <a:xfrm>
            <a:off x="8012113" y="6092825"/>
            <a:ext cx="468312" cy="468313"/>
          </a:xfrm>
          <a:prstGeom prst="ellipse">
            <a:avLst/>
          </a:prstGeom>
          <a:solidFill>
            <a:schemeClr val="bg1"/>
          </a:solidFill>
          <a:ln w="28575">
            <a:solidFill>
              <a:srgbClr val="7476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dirty="0">
              <a:latin typeface="Verdana" pitchFamily="34" charset="0"/>
            </a:endParaRPr>
          </a:p>
        </p:txBody>
      </p:sp>
      <p:sp>
        <p:nvSpPr>
          <p:cNvPr id="2" name="Title 1"/>
          <p:cNvSpPr>
            <a:spLocks noGrp="1"/>
          </p:cNvSpPr>
          <p:nvPr>
            <p:ph type="ctrTitle"/>
          </p:nvPr>
        </p:nvSpPr>
        <p:spPr>
          <a:xfrm>
            <a:off x="856994" y="1873578"/>
            <a:ext cx="5299182" cy="1470025"/>
          </a:xfrm>
          <a:ln w="6350"/>
        </p:spPr>
        <p:txBody>
          <a:bodyPr anchor="b">
            <a:normAutofit/>
          </a:bodyPr>
          <a:lstStyle>
            <a:lvl1pPr>
              <a:defRPr sz="3600" b="0"/>
            </a:lvl1pPr>
          </a:lstStyle>
          <a:p>
            <a:r>
              <a:rPr lang="en-US"/>
              <a:t>Click to edit Master title style</a:t>
            </a:r>
            <a:endParaRPr lang="en-GB" dirty="0"/>
          </a:p>
        </p:txBody>
      </p:sp>
      <p:sp>
        <p:nvSpPr>
          <p:cNvPr id="3" name="Subtitle 2"/>
          <p:cNvSpPr>
            <a:spLocks noGrp="1"/>
          </p:cNvSpPr>
          <p:nvPr>
            <p:ph type="subTitle" idx="1"/>
          </p:nvPr>
        </p:nvSpPr>
        <p:spPr>
          <a:xfrm>
            <a:off x="864905" y="3463211"/>
            <a:ext cx="5291271" cy="613861"/>
          </a:xfrm>
        </p:spPr>
        <p:txBody>
          <a:bodyPr>
            <a:normAutofit/>
          </a:bodyPr>
          <a:lstStyle>
            <a:lvl1pPr marL="0" indent="0" algn="l">
              <a:buNone/>
              <a:defRPr sz="20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17" name="Slide Number Placeholder 36"/>
          <p:cNvSpPr>
            <a:spLocks noGrp="1"/>
          </p:cNvSpPr>
          <p:nvPr>
            <p:ph type="sldNum" sz="quarter" idx="10"/>
          </p:nvPr>
        </p:nvSpPr>
        <p:spPr/>
        <p:txBody>
          <a:bodyPr/>
          <a:lstStyle>
            <a:lvl1pPr>
              <a:defRPr smtClean="0"/>
            </a:lvl1pPr>
          </a:lstStyle>
          <a:p>
            <a:fld id="{A8C0F00A-6024-48F1-9EA4-6E75B5C26102}" type="slidenum">
              <a:rPr lang="en-GB" smtClean="0"/>
              <a:pPr/>
              <a:t>‹#›</a:t>
            </a:fld>
            <a:endParaRPr lang="en-GB" dirty="0"/>
          </a:p>
        </p:txBody>
      </p:sp>
      <p:cxnSp>
        <p:nvCxnSpPr>
          <p:cNvPr id="25" name="Straight Connector 24"/>
          <p:cNvCxnSpPr/>
          <p:nvPr/>
        </p:nvCxnSpPr>
        <p:spPr>
          <a:xfrm flipV="1">
            <a:off x="971550" y="3444726"/>
            <a:ext cx="5712199" cy="4912"/>
          </a:xfrm>
          <a:prstGeom prst="line">
            <a:avLst/>
          </a:prstGeom>
          <a:ln w="19050">
            <a:solidFill>
              <a:srgbClr val="747678"/>
            </a:solidFill>
            <a:prstDash val="sysDash"/>
            <a:bevel/>
          </a:ln>
        </p:spPr>
        <p:style>
          <a:lnRef idx="1">
            <a:schemeClr val="accent1"/>
          </a:lnRef>
          <a:fillRef idx="0">
            <a:schemeClr val="accent1"/>
          </a:fillRef>
          <a:effectRef idx="0">
            <a:schemeClr val="accent1"/>
          </a:effectRef>
          <a:fontRef idx="minor">
            <a:schemeClr val="tx1"/>
          </a:fontRef>
        </p:style>
      </p:cxnSp>
      <p:sp>
        <p:nvSpPr>
          <p:cNvPr id="22" name="Footer Placeholder 21"/>
          <p:cNvSpPr>
            <a:spLocks noGrp="1"/>
          </p:cNvSpPr>
          <p:nvPr>
            <p:ph type="ftr" sz="quarter" idx="11"/>
          </p:nvPr>
        </p:nvSpPr>
        <p:spPr/>
        <p:txBody>
          <a:bodyPr/>
          <a:lstStyle/>
          <a:p>
            <a:endParaRPr lang="en-GB" dirty="0"/>
          </a:p>
        </p:txBody>
      </p:sp>
      <p:grpSp>
        <p:nvGrpSpPr>
          <p:cNvPr id="393" name="Group 392"/>
          <p:cNvGrpSpPr/>
          <p:nvPr/>
        </p:nvGrpSpPr>
        <p:grpSpPr>
          <a:xfrm>
            <a:off x="488951" y="1300668"/>
            <a:ext cx="10347745" cy="5224675"/>
            <a:chOff x="488951" y="1300668"/>
            <a:chExt cx="10347745" cy="5224675"/>
          </a:xfrm>
        </p:grpSpPr>
        <p:cxnSp>
          <p:nvCxnSpPr>
            <p:cNvPr id="27" name="Straight Connector 26"/>
            <p:cNvCxnSpPr/>
            <p:nvPr userDrawn="1"/>
          </p:nvCxnSpPr>
          <p:spPr>
            <a:xfrm rot="10800000" flipV="1">
              <a:off x="4572000" y="3501008"/>
              <a:ext cx="4032450" cy="2016224"/>
            </a:xfrm>
            <a:prstGeom prst="line">
              <a:avLst/>
            </a:prstGeom>
            <a:ln w="19050" cap="rnd">
              <a:solidFill>
                <a:srgbClr val="B34215"/>
              </a:solidFill>
              <a:prstDash val="sysDash"/>
            </a:ln>
          </p:spPr>
          <p:style>
            <a:lnRef idx="1">
              <a:schemeClr val="accent1"/>
            </a:lnRef>
            <a:fillRef idx="0">
              <a:schemeClr val="accent1"/>
            </a:fillRef>
            <a:effectRef idx="0">
              <a:schemeClr val="accent1"/>
            </a:effectRef>
            <a:fontRef idx="minor">
              <a:schemeClr val="tx1"/>
            </a:fontRef>
          </p:style>
        </p:cxnSp>
        <p:sp>
          <p:nvSpPr>
            <p:cNvPr id="28" name="Oval 27"/>
            <p:cNvSpPr>
              <a:spLocks/>
            </p:cNvSpPr>
            <p:nvPr userDrawn="1"/>
          </p:nvSpPr>
          <p:spPr>
            <a:xfrm>
              <a:off x="3167064" y="5120407"/>
              <a:ext cx="1404936" cy="1404936"/>
            </a:xfrm>
            <a:prstGeom prst="ellipse">
              <a:avLst/>
            </a:prstGeom>
            <a:solidFill>
              <a:schemeClr val="bg1"/>
            </a:solidFill>
            <a:ln w="28575">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29" name="Oval 28"/>
            <p:cNvSpPr>
              <a:spLocks/>
            </p:cNvSpPr>
            <p:nvPr userDrawn="1"/>
          </p:nvSpPr>
          <p:spPr>
            <a:xfrm flipH="1">
              <a:off x="3205113" y="5156869"/>
              <a:ext cx="358775" cy="360363"/>
            </a:xfrm>
            <a:prstGeom prst="ellipse">
              <a:avLst/>
            </a:prstGeom>
            <a:solidFill>
              <a:srgbClr val="CC7B16"/>
            </a:solidFill>
            <a:ln>
              <a:solidFill>
                <a:srgbClr val="CC7B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30" name="Straight Connector 29"/>
            <p:cNvCxnSpPr/>
            <p:nvPr userDrawn="1"/>
          </p:nvCxnSpPr>
          <p:spPr>
            <a:xfrm rot="10800000">
              <a:off x="1331641" y="5263108"/>
              <a:ext cx="1800202" cy="432050"/>
            </a:xfrm>
            <a:prstGeom prst="line">
              <a:avLst/>
            </a:prstGeom>
            <a:ln w="19050" cap="rnd">
              <a:solidFill>
                <a:srgbClr val="CC7B16"/>
              </a:solidFill>
              <a:prstDash val="sysDash"/>
            </a:ln>
          </p:spPr>
          <p:style>
            <a:lnRef idx="1">
              <a:schemeClr val="accent1"/>
            </a:lnRef>
            <a:fillRef idx="0">
              <a:schemeClr val="accent1"/>
            </a:fillRef>
            <a:effectRef idx="0">
              <a:schemeClr val="accent1"/>
            </a:effectRef>
            <a:fontRef idx="minor">
              <a:schemeClr val="tx1"/>
            </a:fontRef>
          </p:style>
        </p:cxnSp>
        <p:sp>
          <p:nvSpPr>
            <p:cNvPr id="31" name="Oval 30"/>
            <p:cNvSpPr>
              <a:spLocks noChangeAspect="1"/>
            </p:cNvSpPr>
            <p:nvPr userDrawn="1"/>
          </p:nvSpPr>
          <p:spPr>
            <a:xfrm>
              <a:off x="488951" y="4716685"/>
              <a:ext cx="863898" cy="865353"/>
            </a:xfrm>
            <a:prstGeom prst="ellipse">
              <a:avLst/>
            </a:prstGeom>
            <a:solidFill>
              <a:srgbClr val="939598"/>
            </a:solidFill>
            <a:ln>
              <a:solidFill>
                <a:srgbClr val="939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GB" kern="1200" dirty="0">
                <a:solidFill>
                  <a:schemeClr val="lt1"/>
                </a:solidFill>
                <a:latin typeface="+mn-lt"/>
                <a:ea typeface="+mn-ea"/>
                <a:cs typeface="+mn-cs"/>
              </a:endParaRPr>
            </a:p>
          </p:txBody>
        </p:sp>
        <p:pic>
          <p:nvPicPr>
            <p:cNvPr id="24" name="Picture 23" descr="paragonUWL_CMYK_300dpi_BLOWUP_small.TIF"/>
            <p:cNvPicPr>
              <a:picLocks noChangeAspect="1"/>
            </p:cNvPicPr>
            <p:nvPr userDrawn="1"/>
          </p:nvPicPr>
          <p:blipFill>
            <a:blip r:embed="rId2" cstate="print"/>
            <a:srcRect l="16528" t="57749"/>
            <a:stretch>
              <a:fillRect/>
            </a:stretch>
          </p:blipFill>
          <p:spPr>
            <a:xfrm>
              <a:off x="6516216" y="1300668"/>
              <a:ext cx="4320480" cy="4303048"/>
            </a:xfrm>
            <a:prstGeom prst="ellipse">
              <a:avLst/>
            </a:prstGeom>
          </p:spPr>
        </p:pic>
      </p:grpSp>
      <p:pic>
        <p:nvPicPr>
          <p:cNvPr id="16" name="Picture 15" descr="logo for powerpoint reduced size .jp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9575" y="549275"/>
            <a:ext cx="2170176" cy="475488"/>
          </a:xfrm>
          <a:prstGeom prst="rect">
            <a:avLst/>
          </a:prstGeom>
        </p:spPr>
      </p:pic>
      <p:sp>
        <p:nvSpPr>
          <p:cNvPr id="26626" name="Rectangle 2"/>
          <p:cNvSpPr>
            <a:spLocks noChangeArrowheads="1"/>
          </p:cNvSpPr>
          <p:nvPr userDrawn="1"/>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dirty="0"/>
          </a:p>
        </p:txBody>
      </p:sp>
      <p:pic>
        <p:nvPicPr>
          <p:cNvPr id="26625" name="Picture 1" descr="New Picture (86)"/>
          <p:cNvPicPr>
            <a:picLocks noChangeAspect="1" noChangeArrowheads="1"/>
          </p:cNvPicPr>
          <p:nvPr userDrawn="1"/>
        </p:nvPicPr>
        <p:blipFill>
          <a:blip r:embed="rId4" cstate="print"/>
          <a:srcRect/>
          <a:stretch>
            <a:fillRect/>
          </a:stretch>
        </p:blipFill>
        <p:spPr bwMode="auto">
          <a:xfrm>
            <a:off x="0" y="6093296"/>
            <a:ext cx="2179638" cy="601663"/>
          </a:xfrm>
          <a:prstGeom prst="rect">
            <a:avLst/>
          </a:prstGeom>
          <a:noFill/>
        </p:spPr>
      </p:pic>
      <p:sp>
        <p:nvSpPr>
          <p:cNvPr id="26627" name="Rectangle 3"/>
          <p:cNvSpPr>
            <a:spLocks noChangeArrowheads="1"/>
          </p:cNvSpPr>
          <p:nvPr userDrawn="1"/>
        </p:nvSpPr>
        <p:spPr bwMode="auto">
          <a:xfrm>
            <a:off x="0" y="6694959"/>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 </a:t>
            </a:r>
            <a:endParaRPr kumimoji="0" lang="en-GB" sz="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The project is funded by the European Commission’s Directorate of Home Affairs under an Internal Security Fund’s targeted call.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47018181"/>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13716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054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2DD20577-4A91-4E5C-B105-5DB11B3AAA49}" type="slidenum">
              <a:rPr lang="en-GB"/>
              <a:pPr/>
              <a:t>‹#›</a:t>
            </a:fld>
            <a:endParaRPr lang="en-GB"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904506424"/>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2347067772"/>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247781750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364082760"/>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4617235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90105640"/>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892534648"/>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29/09/2016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0786144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154F6-5773-48C0-A675-4B58874F4045}" type="datetimeFigureOut">
              <a:rPr lang="en-GB" smtClean="0"/>
              <a:pPr/>
              <a:t>29/09/2016</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6589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805264"/>
          </a:xfrm>
          <a:prstGeom prst="rect">
            <a:avLst/>
          </a:prstGeom>
        </p:spPr>
      </p:pic>
      <p:sp>
        <p:nvSpPr>
          <p:cNvPr id="12" name="Title 1"/>
          <p:cNvSpPr txBox="1">
            <a:spLocks/>
          </p:cNvSpPr>
          <p:nvPr/>
        </p:nvSpPr>
        <p:spPr>
          <a:xfrm>
            <a:off x="36320" y="4763591"/>
            <a:ext cx="9108504" cy="1168564"/>
          </a:xfrm>
          <a:prstGeom prst="rect">
            <a:avLst/>
          </a:prstGeom>
        </p:spPr>
        <p:txBody>
          <a:bodyPr vert="horz" lIns="91440" tIns="45720" rIns="91440" bIns="45720" rtlCol="0" anchor="ctr">
            <a:noAutofit/>
          </a:bodyPr>
          <a:lstStyle/>
          <a:p>
            <a:pPr algn="ctr">
              <a:spcBef>
                <a:spcPct val="0"/>
              </a:spcBef>
              <a:defRPr/>
            </a:pPr>
            <a:r>
              <a:rPr lang="en-GB" sz="4800" b="1" dirty="0">
                <a:solidFill>
                  <a:prstClr val="white"/>
                </a:solidFill>
                <a:effectLst>
                  <a:outerShdw blurRad="38100" dist="38100" dir="2700000" algn="tl">
                    <a:srgbClr val="000000">
                      <a:alpha val="43137"/>
                    </a:srgbClr>
                  </a:outerShdw>
                </a:effectLst>
              </a:rPr>
              <a:t>Combating Human Trafficking</a:t>
            </a:r>
          </a:p>
        </p:txBody>
      </p:sp>
      <p:sp>
        <p:nvSpPr>
          <p:cNvPr id="3" name="TextBox 2"/>
          <p:cNvSpPr txBox="1"/>
          <p:nvPr/>
        </p:nvSpPr>
        <p:spPr>
          <a:xfrm>
            <a:off x="5320600" y="5762878"/>
            <a:ext cx="2736304" cy="338554"/>
          </a:xfrm>
          <a:prstGeom prst="rect">
            <a:avLst/>
          </a:prstGeom>
          <a:noFill/>
        </p:spPr>
        <p:txBody>
          <a:bodyPr wrap="square" rtlCol="0">
            <a:spAutoFit/>
          </a:bodyPr>
          <a:lstStyle/>
          <a:p>
            <a:pPr algn="ctr"/>
            <a:r>
              <a:rPr lang="en-GB" sz="1600" b="1" dirty="0" smtClean="0">
                <a:solidFill>
                  <a:prstClr val="black"/>
                </a:solidFill>
              </a:rPr>
              <a:t>Combat THB is a Project of:</a:t>
            </a:r>
            <a:endParaRPr lang="en-GB" sz="1600" b="1" dirty="0">
              <a:solidFill>
                <a:prstClr val="black"/>
              </a:solidFill>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920710"/>
            <a:ext cx="1512168" cy="244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6021288"/>
            <a:ext cx="4480680" cy="75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36320" y="6248955"/>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spTree>
    <p:extLst>
      <p:ext uri="{BB962C8B-B14F-4D97-AF65-F5344CB8AC3E}">
        <p14:creationId xmlns:p14="http://schemas.microsoft.com/office/powerpoint/2010/main" val="170581613"/>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2">
                    <a:lumMod val="75000"/>
                  </a:schemeClr>
                </a:solidFill>
                <a:effectLst/>
              </a:rPr>
              <a:t>Potential Barriers</a:t>
            </a:r>
          </a:p>
        </p:txBody>
      </p:sp>
      <p:sp>
        <p:nvSpPr>
          <p:cNvPr id="3" name="Content Placeholder 2"/>
          <p:cNvSpPr>
            <a:spLocks noGrp="1"/>
          </p:cNvSpPr>
          <p:nvPr>
            <p:ph idx="1"/>
          </p:nvPr>
        </p:nvSpPr>
        <p:spPr>
          <a:xfrm>
            <a:off x="467544" y="1340768"/>
            <a:ext cx="8352928" cy="4525963"/>
          </a:xfrm>
        </p:spPr>
        <p:txBody>
          <a:bodyPr>
            <a:noAutofit/>
          </a:bodyPr>
          <a:lstStyle/>
          <a:p>
            <a:r>
              <a:rPr lang="en-GB" sz="2300" dirty="0"/>
              <a:t>The hotel should be working within the Immigration laws.</a:t>
            </a:r>
          </a:p>
          <a:p>
            <a:r>
              <a:rPr lang="en-GB" sz="2300" dirty="0"/>
              <a:t>The hotel should work within the Dhaka principles on employment agencies.</a:t>
            </a:r>
          </a:p>
          <a:p>
            <a:r>
              <a:rPr lang="en-GB" sz="2300" dirty="0"/>
              <a:t>Examples of questions that you might ask to follow up on the signals you have become alerted to as a co-worker include:</a:t>
            </a:r>
          </a:p>
          <a:p>
            <a:pPr lvl="1"/>
            <a:r>
              <a:rPr lang="en-GB" sz="2300" dirty="0"/>
              <a:t>Can you leave your job if you want to?</a:t>
            </a:r>
          </a:p>
          <a:p>
            <a:pPr lvl="1"/>
            <a:r>
              <a:rPr lang="en-GB" sz="2300" dirty="0"/>
              <a:t>Can you come and go as you please?</a:t>
            </a:r>
          </a:p>
          <a:p>
            <a:pPr lvl="1"/>
            <a:r>
              <a:rPr lang="en-GB" sz="2300" dirty="0"/>
              <a:t>Have you been hurt or threatened if you tried to leave?</a:t>
            </a:r>
          </a:p>
          <a:p>
            <a:pPr lvl="1"/>
            <a:r>
              <a:rPr lang="en-GB" sz="2300" dirty="0"/>
              <a:t>Has your family been threatened?</a:t>
            </a:r>
          </a:p>
          <a:p>
            <a:pPr lvl="1"/>
            <a:r>
              <a:rPr lang="en-GB" sz="2300" dirty="0"/>
              <a:t>Do you live with your employer?</a:t>
            </a:r>
          </a:p>
          <a:p>
            <a:pPr lvl="1"/>
            <a:r>
              <a:rPr lang="en-GB" sz="2300" dirty="0"/>
              <a:t>Where do you sleep and eat?</a:t>
            </a:r>
          </a:p>
          <a:p>
            <a:pPr lvl="1"/>
            <a:r>
              <a:rPr lang="en-GB" sz="2300" dirty="0"/>
              <a:t>Are you in debt to your employer?</a:t>
            </a:r>
          </a:p>
          <a:p>
            <a:endParaRPr lang="en-GB" sz="2300" dirty="0"/>
          </a:p>
        </p:txBody>
      </p:sp>
    </p:spTree>
    <p:extLst>
      <p:ext uri="{BB962C8B-B14F-4D97-AF65-F5344CB8AC3E}">
        <p14:creationId xmlns:p14="http://schemas.microsoft.com/office/powerpoint/2010/main" val="2426098765"/>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068960"/>
            <a:ext cx="8229600" cy="1143000"/>
          </a:xfrm>
        </p:spPr>
        <p:txBody>
          <a:bodyPr>
            <a:normAutofit/>
          </a:bodyPr>
          <a:lstStyle/>
          <a:p>
            <a:pPr algn="ctr"/>
            <a:r>
              <a:rPr lang="en-GB" sz="4400" i="1" dirty="0">
                <a:solidFill>
                  <a:schemeClr val="accent2">
                    <a:lumMod val="75000"/>
                  </a:schemeClr>
                </a:solidFill>
                <a:effectLst/>
              </a:rPr>
              <a:t>Osama’s Story</a:t>
            </a:r>
          </a:p>
        </p:txBody>
      </p:sp>
    </p:spTree>
    <p:extLst>
      <p:ext uri="{BB962C8B-B14F-4D97-AF65-F5344CB8AC3E}">
        <p14:creationId xmlns:p14="http://schemas.microsoft.com/office/powerpoint/2010/main" val="2406334371"/>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43000"/>
          </a:xfrm>
        </p:spPr>
        <p:txBody>
          <a:bodyPr>
            <a:normAutofit/>
          </a:bodyPr>
          <a:lstStyle/>
          <a:p>
            <a:r>
              <a:rPr lang="en-GB" sz="4400" i="1" dirty="0">
                <a:solidFill>
                  <a:schemeClr val="accent2">
                    <a:lumMod val="75000"/>
                  </a:schemeClr>
                </a:solidFill>
                <a:effectLst/>
              </a:rPr>
              <a:t>Osama’s Story:  A Summary</a:t>
            </a:r>
          </a:p>
        </p:txBody>
      </p:sp>
      <p:sp>
        <p:nvSpPr>
          <p:cNvPr id="3" name="Content Placeholder 2"/>
          <p:cNvSpPr>
            <a:spLocks noGrp="1"/>
          </p:cNvSpPr>
          <p:nvPr>
            <p:ph idx="1"/>
          </p:nvPr>
        </p:nvSpPr>
        <p:spPr>
          <a:xfrm>
            <a:off x="467544" y="1484784"/>
            <a:ext cx="8229600" cy="4525963"/>
          </a:xfrm>
        </p:spPr>
        <p:txBody>
          <a:bodyPr>
            <a:noAutofit/>
          </a:bodyPr>
          <a:lstStyle/>
          <a:p>
            <a:r>
              <a:rPr lang="en-GB" sz="2800" dirty="0"/>
              <a:t>Moved to another country</a:t>
            </a:r>
          </a:p>
          <a:p>
            <a:r>
              <a:rPr lang="en-GB" sz="2800" dirty="0"/>
              <a:t>Had to pay to gain a job – took out a loan from a money lender </a:t>
            </a:r>
          </a:p>
          <a:p>
            <a:r>
              <a:rPr lang="en-GB" sz="2800" dirty="0"/>
              <a:t>Falsely promised a good job as a chef</a:t>
            </a:r>
          </a:p>
          <a:p>
            <a:r>
              <a:rPr lang="en-GB" sz="2800" dirty="0"/>
              <a:t>Worked long hours on range of unrelated tasks</a:t>
            </a:r>
          </a:p>
          <a:p>
            <a:r>
              <a:rPr lang="en-GB" sz="2800" dirty="0"/>
              <a:t>Lived in squalid, cramped conditions </a:t>
            </a:r>
          </a:p>
          <a:p>
            <a:r>
              <a:rPr lang="en-GB" sz="2800" dirty="0"/>
              <a:t>Meagre salary failed to cover debt at home</a:t>
            </a:r>
          </a:p>
          <a:p>
            <a:r>
              <a:rPr lang="en-GB" sz="2800" dirty="0"/>
              <a:t>Threatened with organ removal and reprisals from powerful family in Bangladesh</a:t>
            </a:r>
          </a:p>
          <a:p>
            <a:r>
              <a:rPr lang="en-GB" sz="2800" dirty="0"/>
              <a:t>Suffered emotional and physical abuse</a:t>
            </a:r>
          </a:p>
          <a:p>
            <a:endParaRPr lang="en-GB" sz="2800" dirty="0"/>
          </a:p>
          <a:p>
            <a:endParaRPr lang="en-GB" sz="2800" dirty="0"/>
          </a:p>
          <a:p>
            <a:endParaRPr lang="en-GB" sz="2800" dirty="0"/>
          </a:p>
          <a:p>
            <a:endParaRPr lang="en-GB" sz="2800" dirty="0"/>
          </a:p>
          <a:p>
            <a:endParaRPr lang="en-GB" sz="2800" dirty="0"/>
          </a:p>
          <a:p>
            <a:endParaRPr lang="en-GB" sz="2800" dirty="0"/>
          </a:p>
        </p:txBody>
      </p:sp>
    </p:spTree>
    <p:extLst>
      <p:ext uri="{BB962C8B-B14F-4D97-AF65-F5344CB8AC3E}">
        <p14:creationId xmlns:p14="http://schemas.microsoft.com/office/powerpoint/2010/main" val="67733760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467544" y="260648"/>
            <a:ext cx="8229600" cy="1143000"/>
          </a:xfrm>
        </p:spPr>
        <p:txBody>
          <a:bodyPr>
            <a:noAutofit/>
          </a:bodyPr>
          <a:lstStyle/>
          <a:p>
            <a:r>
              <a:rPr lang="en-GB" sz="4400" i="1" dirty="0">
                <a:solidFill>
                  <a:schemeClr val="accent2">
                    <a:lumMod val="75000"/>
                  </a:schemeClr>
                </a:solidFill>
                <a:effectLst/>
              </a:rPr>
              <a:t>What is Human Trafficking (THB)?</a:t>
            </a:r>
          </a:p>
        </p:txBody>
      </p:sp>
      <p:sp>
        <p:nvSpPr>
          <p:cNvPr id="27" name="Content Placeholder 26"/>
          <p:cNvSpPr>
            <a:spLocks noGrp="1"/>
          </p:cNvSpPr>
          <p:nvPr>
            <p:ph idx="1"/>
          </p:nvPr>
        </p:nvSpPr>
        <p:spPr>
          <a:xfrm>
            <a:off x="457201" y="1772816"/>
            <a:ext cx="5194920" cy="4201710"/>
          </a:xfrm>
        </p:spPr>
        <p:txBody>
          <a:bodyPr>
            <a:normAutofit/>
          </a:bodyPr>
          <a:lstStyle/>
          <a:p>
            <a:pPr>
              <a:buNone/>
            </a:pPr>
            <a:r>
              <a:rPr lang="en-GB" sz="2200" dirty="0"/>
              <a:t>    </a:t>
            </a:r>
            <a:r>
              <a:rPr lang="en-GB" sz="2200" i="1" dirty="0"/>
              <a:t>“the recruitment, transportation, transfer, harbouring or receipt of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p>
          <a:p>
            <a:pPr algn="r">
              <a:buNone/>
            </a:pPr>
            <a:endParaRPr lang="en-GB" sz="2200" dirty="0"/>
          </a:p>
          <a:p>
            <a:pPr>
              <a:buNone/>
            </a:pPr>
            <a:endParaRPr lang="en-GB" sz="2200" b="1" dirty="0"/>
          </a:p>
        </p:txBody>
      </p:sp>
      <p:grpSp>
        <p:nvGrpSpPr>
          <p:cNvPr id="39" name="Group 38"/>
          <p:cNvGrpSpPr/>
          <p:nvPr/>
        </p:nvGrpSpPr>
        <p:grpSpPr>
          <a:xfrm>
            <a:off x="554461" y="1844824"/>
            <a:ext cx="6924955" cy="780383"/>
            <a:chOff x="683568" y="1844824"/>
            <a:chExt cx="6924955" cy="1152128"/>
          </a:xfrm>
        </p:grpSpPr>
        <p:sp>
          <p:nvSpPr>
            <p:cNvPr id="28" name="Oval 27"/>
            <p:cNvSpPr/>
            <p:nvPr/>
          </p:nvSpPr>
          <p:spPr>
            <a:xfrm>
              <a:off x="683568" y="1844824"/>
              <a:ext cx="4752528"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31" name="Shape 30"/>
            <p:cNvCxnSpPr/>
            <p:nvPr/>
          </p:nvCxnSpPr>
          <p:spPr>
            <a:xfrm flipV="1">
              <a:off x="5436097" y="2420887"/>
              <a:ext cx="720081"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251164" y="2105945"/>
              <a:ext cx="1357359" cy="629884"/>
            </a:xfrm>
            <a:prstGeom prst="rect">
              <a:avLst/>
            </a:prstGeom>
            <a:noFill/>
            <a:ln>
              <a:noFill/>
            </a:ln>
          </p:spPr>
          <p:txBody>
            <a:bodyPr wrap="none" bIns="72000" rtlCol="0">
              <a:spAutoFit/>
            </a:bodyPr>
            <a:lstStyle/>
            <a:p>
              <a:r>
                <a:rPr lang="en-GB" sz="2000" b="1" dirty="0">
                  <a:solidFill>
                    <a:srgbClr val="FF0000"/>
                  </a:solidFill>
                </a:rPr>
                <a:t>Movement</a:t>
              </a:r>
            </a:p>
          </p:txBody>
        </p:sp>
      </p:grpSp>
      <p:grpSp>
        <p:nvGrpSpPr>
          <p:cNvPr id="47" name="Group 46"/>
          <p:cNvGrpSpPr/>
          <p:nvPr/>
        </p:nvGrpSpPr>
        <p:grpSpPr>
          <a:xfrm>
            <a:off x="554461" y="2935502"/>
            <a:ext cx="7090590" cy="989909"/>
            <a:chOff x="945781" y="2308195"/>
            <a:chExt cx="7090590" cy="1480844"/>
          </a:xfrm>
        </p:grpSpPr>
        <p:sp>
          <p:nvSpPr>
            <p:cNvPr id="40" name="Oval 39"/>
            <p:cNvSpPr/>
            <p:nvPr/>
          </p:nvSpPr>
          <p:spPr>
            <a:xfrm>
              <a:off x="945781" y="2492896"/>
              <a:ext cx="4104456" cy="12961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42" name="Elbow Connector 41"/>
            <p:cNvCxnSpPr/>
            <p:nvPr/>
          </p:nvCxnSpPr>
          <p:spPr>
            <a:xfrm flipV="1">
              <a:off x="5076056" y="3140967"/>
              <a:ext cx="1622770"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759483" y="2308195"/>
              <a:ext cx="1276888" cy="1015664"/>
            </a:xfrm>
            <a:prstGeom prst="rect">
              <a:avLst/>
            </a:prstGeom>
            <a:noFill/>
          </p:spPr>
          <p:txBody>
            <a:bodyPr wrap="none" rtlCol="0">
              <a:spAutoFit/>
            </a:bodyPr>
            <a:lstStyle/>
            <a:p>
              <a:r>
                <a:rPr lang="en-GB" sz="2000" b="1" dirty="0">
                  <a:solidFill>
                    <a:srgbClr val="FF0000"/>
                  </a:solidFill>
                </a:rPr>
                <a:t>Coercion</a:t>
              </a:r>
            </a:p>
            <a:p>
              <a:r>
                <a:rPr lang="en-GB" sz="2000" b="1" dirty="0">
                  <a:solidFill>
                    <a:srgbClr val="FF0000"/>
                  </a:solidFill>
                </a:rPr>
                <a:t>Deception</a:t>
              </a:r>
            </a:p>
            <a:p>
              <a:r>
                <a:rPr lang="en-GB" sz="2000" b="1" dirty="0">
                  <a:solidFill>
                    <a:srgbClr val="FF0000"/>
                  </a:solidFill>
                </a:rPr>
                <a:t>Abuse</a:t>
              </a:r>
            </a:p>
          </p:txBody>
        </p:sp>
      </p:grpSp>
      <p:grpSp>
        <p:nvGrpSpPr>
          <p:cNvPr id="52" name="Group 51"/>
          <p:cNvGrpSpPr/>
          <p:nvPr/>
        </p:nvGrpSpPr>
        <p:grpSpPr>
          <a:xfrm>
            <a:off x="962870" y="4710123"/>
            <a:ext cx="6641851" cy="608959"/>
            <a:chOff x="755576" y="4331520"/>
            <a:chExt cx="6714045" cy="1257720"/>
          </a:xfrm>
        </p:grpSpPr>
        <p:sp>
          <p:nvSpPr>
            <p:cNvPr id="48" name="Oval 47"/>
            <p:cNvSpPr/>
            <p:nvPr/>
          </p:nvSpPr>
          <p:spPr>
            <a:xfrm>
              <a:off x="755576" y="4437112"/>
              <a:ext cx="3816424"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50" name="Elbow Connector 49"/>
            <p:cNvCxnSpPr/>
            <p:nvPr/>
          </p:nvCxnSpPr>
          <p:spPr>
            <a:xfrm>
              <a:off x="4613483" y="5026291"/>
              <a:ext cx="1332334" cy="13115"/>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963118" y="4331520"/>
              <a:ext cx="1506503" cy="707886"/>
            </a:xfrm>
            <a:prstGeom prst="rect">
              <a:avLst/>
            </a:prstGeom>
            <a:noFill/>
          </p:spPr>
          <p:txBody>
            <a:bodyPr wrap="none" rtlCol="0">
              <a:spAutoFit/>
            </a:bodyPr>
            <a:lstStyle/>
            <a:p>
              <a:r>
                <a:rPr lang="en-GB" sz="2000" b="1" dirty="0">
                  <a:solidFill>
                    <a:srgbClr val="FF0000"/>
                  </a:solidFill>
                </a:rPr>
                <a:t>Control</a:t>
              </a:r>
            </a:p>
            <a:p>
              <a:r>
                <a:rPr lang="en-GB" sz="2000" b="1" dirty="0">
                  <a:solidFill>
                    <a:srgbClr val="FF0000"/>
                  </a:solidFill>
                </a:rPr>
                <a:t>Exploitation</a:t>
              </a:r>
            </a:p>
          </p:txBody>
        </p:sp>
      </p:grpSp>
      <p:sp>
        <p:nvSpPr>
          <p:cNvPr id="9" name="TextBox 8"/>
          <p:cNvSpPr txBox="1"/>
          <p:nvPr/>
        </p:nvSpPr>
        <p:spPr>
          <a:xfrm>
            <a:off x="4499992" y="5733256"/>
            <a:ext cx="4473209" cy="923330"/>
          </a:xfrm>
          <a:prstGeom prst="rect">
            <a:avLst/>
          </a:prstGeom>
          <a:noFill/>
        </p:spPr>
        <p:txBody>
          <a:bodyPr wrap="square" rtlCol="0">
            <a:spAutoFit/>
          </a:bodyPr>
          <a:lstStyle/>
          <a:p>
            <a:r>
              <a:rPr lang="en-GB" dirty="0">
                <a:solidFill>
                  <a:prstClr val="black"/>
                </a:solidFill>
              </a:rPr>
              <a:t>Art 2, Directive 2011/36/EU; Art. 4, Council of Europe Convention on Action against Human Trafficking 2005; Art. 3 UN 2000, page 42</a:t>
            </a:r>
            <a:r>
              <a:rPr lang="en-GB" dirty="0" smtClean="0">
                <a:solidFill>
                  <a:prstClr val="black"/>
                </a:solidFill>
              </a:rPr>
              <a:t>.</a:t>
            </a:r>
            <a:endParaRPr lang="en-GB" dirty="0">
              <a:solidFill>
                <a:prstClr val="black"/>
              </a:solidFill>
            </a:endParaRPr>
          </a:p>
        </p:txBody>
      </p:sp>
    </p:spTree>
    <p:extLst>
      <p:ext uri="{BB962C8B-B14F-4D97-AF65-F5344CB8AC3E}">
        <p14:creationId xmlns:p14="http://schemas.microsoft.com/office/powerpoint/2010/main" val="319301142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dissolve">
                                      <p:cBhvr>
                                        <p:cTn id="1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ssolve">
                                      <p:cBhvr>
                                        <p:cTn id="22" dur="500"/>
                                        <p:tgtEl>
                                          <p:spTgt spid="52"/>
                                        </p:tgtEl>
                                      </p:cBhvr>
                                    </p:animEffec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2">
                    <a:lumMod val="75000"/>
                  </a:schemeClr>
                </a:solidFill>
                <a:effectLst/>
              </a:rPr>
              <a:t>What type of THB?</a:t>
            </a:r>
          </a:p>
        </p:txBody>
      </p:sp>
      <p:sp>
        <p:nvSpPr>
          <p:cNvPr id="3" name="Content Placeholder 2"/>
          <p:cNvSpPr>
            <a:spLocks noGrp="1"/>
          </p:cNvSpPr>
          <p:nvPr>
            <p:ph idx="1"/>
          </p:nvPr>
        </p:nvSpPr>
        <p:spPr>
          <a:xfrm>
            <a:off x="467544" y="1772816"/>
            <a:ext cx="7560840" cy="4353347"/>
          </a:xfrm>
        </p:spPr>
        <p:txBody>
          <a:bodyPr>
            <a:noAutofit/>
          </a:bodyPr>
          <a:lstStyle/>
          <a:p>
            <a:pPr>
              <a:spcBef>
                <a:spcPts val="600"/>
              </a:spcBef>
              <a:spcAft>
                <a:spcPts val="600"/>
              </a:spcAft>
            </a:pPr>
            <a:r>
              <a:rPr lang="en-GB" sz="3200" dirty="0"/>
              <a:t>Forced prostitution </a:t>
            </a:r>
          </a:p>
          <a:p>
            <a:pPr>
              <a:spcBef>
                <a:spcPts val="600"/>
              </a:spcBef>
              <a:spcAft>
                <a:spcPts val="600"/>
              </a:spcAft>
            </a:pPr>
            <a:r>
              <a:rPr lang="en-GB" sz="3200" dirty="0"/>
              <a:t>Forced /bonded labour </a:t>
            </a:r>
          </a:p>
          <a:p>
            <a:pPr>
              <a:spcBef>
                <a:spcPts val="600"/>
              </a:spcBef>
              <a:spcAft>
                <a:spcPts val="600"/>
              </a:spcAft>
            </a:pPr>
            <a:r>
              <a:rPr lang="en-GB" sz="3200" dirty="0"/>
              <a:t>Forced criminality </a:t>
            </a:r>
          </a:p>
          <a:p>
            <a:pPr>
              <a:spcBef>
                <a:spcPts val="600"/>
              </a:spcBef>
              <a:spcAft>
                <a:spcPts val="600"/>
              </a:spcAft>
            </a:pPr>
            <a:r>
              <a:rPr lang="en-GB" sz="3200" dirty="0"/>
              <a:t>Domestic servitude </a:t>
            </a:r>
          </a:p>
          <a:p>
            <a:pPr>
              <a:spcBef>
                <a:spcPts val="600"/>
              </a:spcBef>
              <a:spcAft>
                <a:spcPts val="600"/>
              </a:spcAft>
            </a:pPr>
            <a:r>
              <a:rPr lang="en-GB" sz="3200" dirty="0"/>
              <a:t>Forced organ removal</a:t>
            </a:r>
          </a:p>
          <a:p>
            <a:pPr>
              <a:spcBef>
                <a:spcPts val="600"/>
              </a:spcBef>
              <a:spcAft>
                <a:spcPts val="600"/>
              </a:spcAft>
            </a:pPr>
            <a:r>
              <a:rPr lang="en-GB" sz="3200" dirty="0"/>
              <a:t>Exploitation of children (begging, sex trade &amp; warfare)</a:t>
            </a: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2">
                    <a:lumMod val="75000"/>
                  </a:schemeClr>
                </a:solidFill>
                <a:effectLst/>
              </a:rPr>
              <a:t>The Victim’s Journey</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2060848"/>
            <a:ext cx="8136903"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3906511"/>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2">
                    <a:lumMod val="75000"/>
                  </a:schemeClr>
                </a:solidFill>
                <a:effectLst/>
              </a:rPr>
              <a:t>Spotting Signals</a:t>
            </a:r>
          </a:p>
        </p:txBody>
      </p:sp>
      <p:sp>
        <p:nvSpPr>
          <p:cNvPr id="3" name="Content Placeholder 2"/>
          <p:cNvSpPr>
            <a:spLocks noGrp="1"/>
          </p:cNvSpPr>
          <p:nvPr>
            <p:ph idx="1"/>
          </p:nvPr>
        </p:nvSpPr>
        <p:spPr/>
        <p:txBody>
          <a:bodyPr>
            <a:noAutofit/>
          </a:bodyPr>
          <a:lstStyle/>
          <a:p>
            <a:r>
              <a:rPr lang="en-GB" sz="3200" dirty="0" smtClean="0"/>
              <a:t>What </a:t>
            </a:r>
            <a:r>
              <a:rPr lang="en-GB" sz="3200" dirty="0"/>
              <a:t>are the signals that might alert you to there being something wrong? </a:t>
            </a:r>
          </a:p>
          <a:p>
            <a:pPr lvl="1"/>
            <a:r>
              <a:rPr lang="en-GB" sz="3200" dirty="0"/>
              <a:t>In the recruitment process?</a:t>
            </a:r>
          </a:p>
          <a:p>
            <a:pPr lvl="1"/>
            <a:r>
              <a:rPr lang="en-GB" sz="3200" dirty="0"/>
              <a:t>Working conditions in the hotel?</a:t>
            </a:r>
          </a:p>
          <a:p>
            <a:pPr lvl="1"/>
            <a:r>
              <a:rPr lang="en-GB" sz="3200" dirty="0"/>
              <a:t>Living conditions of the worker?</a:t>
            </a:r>
          </a:p>
          <a:p>
            <a:pPr lvl="1"/>
            <a:r>
              <a:rPr lang="en-GB" sz="3200" dirty="0"/>
              <a:t>Overall appearance and behaviour of the worker?</a:t>
            </a:r>
          </a:p>
          <a:p>
            <a:endParaRPr lang="en-GB" sz="3200" dirty="0"/>
          </a:p>
        </p:txBody>
      </p:sp>
    </p:spTree>
    <p:extLst>
      <p:ext uri="{BB962C8B-B14F-4D97-AF65-F5344CB8AC3E}">
        <p14:creationId xmlns:p14="http://schemas.microsoft.com/office/powerpoint/2010/main" val="1845802242"/>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a:bodyPr>
          <a:lstStyle/>
          <a:p>
            <a:r>
              <a:rPr lang="en-GB" sz="4400" i="1" dirty="0">
                <a:solidFill>
                  <a:schemeClr val="accent2">
                    <a:lumMod val="75000"/>
                  </a:schemeClr>
                </a:solidFill>
                <a:effectLst/>
              </a:rPr>
              <a:t>Potential Signals</a:t>
            </a:r>
          </a:p>
        </p:txBody>
      </p:sp>
      <p:sp>
        <p:nvSpPr>
          <p:cNvPr id="3" name="Content Placeholder 2"/>
          <p:cNvSpPr>
            <a:spLocks noGrp="1"/>
          </p:cNvSpPr>
          <p:nvPr>
            <p:ph idx="1"/>
          </p:nvPr>
        </p:nvSpPr>
        <p:spPr>
          <a:xfrm>
            <a:off x="467544" y="1340768"/>
            <a:ext cx="8352928" cy="4525963"/>
          </a:xfrm>
        </p:spPr>
        <p:txBody>
          <a:bodyPr>
            <a:noAutofit/>
          </a:bodyPr>
          <a:lstStyle/>
          <a:p>
            <a:r>
              <a:rPr lang="en-GB" sz="2200" dirty="0"/>
              <a:t>Was recruited through false promises concerning the nature and conditions of his work</a:t>
            </a:r>
          </a:p>
          <a:p>
            <a:r>
              <a:rPr lang="en-GB" sz="2200" dirty="0"/>
              <a:t>Worker appears to be without written contracts of employment and have had to pay direct fees to obtain work </a:t>
            </a:r>
          </a:p>
          <a:p>
            <a:r>
              <a:rPr lang="en-GB" sz="2200" dirty="0"/>
              <a:t>Is paid very little, works excessively long hours and unfairly treated</a:t>
            </a:r>
          </a:p>
          <a:p>
            <a:r>
              <a:rPr lang="en-GB" sz="2200" dirty="0"/>
              <a:t>Owes a large debt and is unable to pay it off</a:t>
            </a:r>
          </a:p>
          <a:p>
            <a:r>
              <a:rPr lang="en-GB" sz="2200" dirty="0"/>
              <a:t>Possibly signs of physical abuse (bruises, black eyes, burns, scars) or maltreatment (extreme exhaustion or malnutrition)</a:t>
            </a:r>
          </a:p>
          <a:p>
            <a:r>
              <a:rPr lang="en-GB" sz="2200" dirty="0"/>
              <a:t>Emotional abuse - acts fearful, anxious, depressed, submissive, tense, or nervous/paranoid</a:t>
            </a:r>
          </a:p>
          <a:p>
            <a:r>
              <a:rPr lang="en-GB" sz="2200" dirty="0"/>
              <a:t>Victim and/or family been threatened with harm if the victim attempts to escape</a:t>
            </a:r>
          </a:p>
          <a:p>
            <a:endParaRPr lang="en-GB" sz="2200" dirty="0"/>
          </a:p>
        </p:txBody>
      </p:sp>
    </p:spTree>
    <p:extLst>
      <p:ext uri="{BB962C8B-B14F-4D97-AF65-F5344CB8AC3E}">
        <p14:creationId xmlns:p14="http://schemas.microsoft.com/office/powerpoint/2010/main" val="1042289448"/>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2">
                    <a:lumMod val="75000"/>
                  </a:schemeClr>
                </a:solidFill>
                <a:effectLst/>
              </a:rPr>
              <a:t>Erecting Barriers </a:t>
            </a:r>
          </a:p>
        </p:txBody>
      </p:sp>
      <p:sp>
        <p:nvSpPr>
          <p:cNvPr id="3" name="Content Placeholder 2"/>
          <p:cNvSpPr>
            <a:spLocks noGrp="1"/>
          </p:cNvSpPr>
          <p:nvPr>
            <p:ph idx="1"/>
          </p:nvPr>
        </p:nvSpPr>
        <p:spPr/>
        <p:txBody>
          <a:bodyPr>
            <a:normAutofit/>
          </a:bodyPr>
          <a:lstStyle/>
          <a:p>
            <a:r>
              <a:rPr lang="en-GB" sz="3200" dirty="0"/>
              <a:t>What barriers could be erected when:</a:t>
            </a:r>
          </a:p>
          <a:p>
            <a:pPr lvl="1"/>
            <a:r>
              <a:rPr lang="en-GB" sz="3200" dirty="0"/>
              <a:t>recruiting staff to the hotel</a:t>
            </a:r>
          </a:p>
          <a:p>
            <a:pPr lvl="1"/>
            <a:r>
              <a:rPr lang="en-GB" sz="3200" dirty="0"/>
              <a:t>if working alongside Osama and his colleagues as a co-worker? </a:t>
            </a:r>
          </a:p>
        </p:txBody>
      </p:sp>
    </p:spTree>
    <p:extLst>
      <p:ext uri="{BB962C8B-B14F-4D97-AF65-F5344CB8AC3E}">
        <p14:creationId xmlns:p14="http://schemas.microsoft.com/office/powerpoint/2010/main" val="2077325781"/>
      </p:ext>
    </p:extLst>
  </p:cSld>
  <p:clrMapOvr>
    <a:masterClrMapping/>
  </p:clrMapOvr>
  <p:transition>
    <p:random/>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5718</TotalTime>
  <Words>565</Words>
  <Application>Microsoft Office PowerPoint</Application>
  <PresentationFormat>On-screen Show (4:3)</PresentationFormat>
  <Paragraphs>67</Paragraphs>
  <Slides>10</Slides>
  <Notes>4</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Osama’s Story</vt:lpstr>
      <vt:lpstr>Osama’s Story:  A Summary</vt:lpstr>
      <vt:lpstr>What is Human Trafficking (THB)?</vt:lpstr>
      <vt:lpstr>What type of THB?</vt:lpstr>
      <vt:lpstr>The Victim’s Journey</vt:lpstr>
      <vt:lpstr>Spotting Signals</vt:lpstr>
      <vt:lpstr>Potential Signals</vt:lpstr>
      <vt:lpstr>Erecting Barriers </vt:lpstr>
      <vt:lpstr>Potential Barriers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TH70053E E-strategies and Systems Session 2: Module introduction  How technology transforms the luxury hospitality organisation</dc:title>
  <dc:creator>Peter Pelham</dc:creator>
  <cp:lastModifiedBy>Administrator</cp:lastModifiedBy>
  <cp:revision>227</cp:revision>
  <dcterms:created xsi:type="dcterms:W3CDTF">2015-02-01T14:59:08Z</dcterms:created>
  <dcterms:modified xsi:type="dcterms:W3CDTF">2016-09-29T09:29:31Z</dcterms:modified>
</cp:coreProperties>
</file>