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37"/>
  </p:notesMasterIdLst>
  <p:sldIdLst>
    <p:sldId id="291"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80" y="-3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9C8AA5-9206-4CDE-990F-97A5CD1A099C}" type="datetimeFigureOut">
              <a:rPr lang="en-GB" smtClean="0"/>
              <a:t>03/10/2016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D72C4D-1893-4EFF-AB35-913140953813}" type="slidenum">
              <a:rPr lang="en-GB" smtClean="0"/>
              <a:t>‹#›</a:t>
            </a:fld>
            <a:endParaRPr lang="en-GB"/>
          </a:p>
        </p:txBody>
      </p:sp>
    </p:spTree>
    <p:extLst>
      <p:ext uri="{BB962C8B-B14F-4D97-AF65-F5344CB8AC3E}">
        <p14:creationId xmlns:p14="http://schemas.microsoft.com/office/powerpoint/2010/main" val="1820508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AD72C4D-1893-4EFF-AB35-913140953813}" type="slidenum">
              <a:rPr lang="en-GB" smtClean="0"/>
              <a:t>27</a:t>
            </a:fld>
            <a:endParaRPr lang="en-GB"/>
          </a:p>
        </p:txBody>
      </p:sp>
    </p:spTree>
    <p:extLst>
      <p:ext uri="{BB962C8B-B14F-4D97-AF65-F5344CB8AC3E}">
        <p14:creationId xmlns:p14="http://schemas.microsoft.com/office/powerpoint/2010/main" val="1981131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066642C-840A-4157-9C8C-8485A4B90B37}" type="datetimeFigureOut">
              <a:rPr lang="en-GB" smtClean="0"/>
              <a:t>03/10/2016</a:t>
            </a:fld>
            <a:endParaRPr lang="en-GB"/>
          </a:p>
        </p:txBody>
      </p:sp>
      <p:sp>
        <p:nvSpPr>
          <p:cNvPr id="17" name="Footer Placeholder 16"/>
          <p:cNvSpPr>
            <a:spLocks noGrp="1"/>
          </p:cNvSpPr>
          <p:nvPr>
            <p:ph type="ftr" sz="quarter" idx="11"/>
          </p:nvPr>
        </p:nvSpPr>
        <p:spPr/>
        <p:txBody>
          <a:bodyPr/>
          <a:lstStyle/>
          <a:p>
            <a:endParaRPr lang="en-GB"/>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DF8F40E1-DBF4-4A46-971E-0C1505B883B6}" type="slidenum">
              <a:rPr lang="en-GB" smtClean="0"/>
              <a:t>‹#›</a:t>
            </a:fld>
            <a:endParaRPr lang="en-GB"/>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066642C-840A-4157-9C8C-8485A4B90B37}" type="datetimeFigureOut">
              <a:rPr lang="en-GB" smtClean="0"/>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F8F40E1-DBF4-4A46-971E-0C1505B883B6}" type="slidenum">
              <a:rPr lang="en-GB" smtClean="0"/>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DF8F40E1-DBF4-4A46-971E-0C1505B883B6}" type="slidenum">
              <a:rPr lang="en-GB" smtClean="0"/>
              <a:t>‹#›</a:t>
            </a:fld>
            <a:endParaRPr lang="en-GB"/>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066642C-840A-4157-9C8C-8485A4B90B37}" type="datetimeFigureOut">
              <a:rPr lang="en-GB" smtClean="0"/>
              <a:t>03/10/2016</a:t>
            </a:fld>
            <a:endParaRPr lang="en-GB"/>
          </a:p>
        </p:txBody>
      </p:sp>
      <p:sp>
        <p:nvSpPr>
          <p:cNvPr id="5" name="Footer Placeholder 4"/>
          <p:cNvSpPr>
            <a:spLocks noGrp="1"/>
          </p:cNvSpPr>
          <p:nvPr>
            <p:ph type="ftr" sz="quarter" idx="11"/>
          </p:nvPr>
        </p:nvSpPr>
        <p:spPr/>
        <p:txBody>
          <a:bodyPr/>
          <a:lstStyle/>
          <a:p>
            <a:endParaRPr lang="en-GB"/>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066642C-840A-4157-9C8C-8485A4B90B37}" type="datetimeFigureOut">
              <a:rPr lang="en-GB" smtClean="0"/>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4361688" y="1026372"/>
            <a:ext cx="457200" cy="441325"/>
          </a:xfrm>
        </p:spPr>
        <p:txBody>
          <a:bodyPr/>
          <a:lstStyle/>
          <a:p>
            <a:fld id="{DF8F40E1-DBF4-4A46-971E-0C1505B883B6}" type="slidenum">
              <a:rPr lang="en-GB" smtClean="0"/>
              <a:t>‹#›</a:t>
            </a:fld>
            <a:endParaRPr lang="en-GB"/>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GB"/>
          </a:p>
        </p:txBody>
      </p:sp>
      <p:sp>
        <p:nvSpPr>
          <p:cNvPr id="4" name="Date Placeholder 3"/>
          <p:cNvSpPr>
            <a:spLocks noGrp="1"/>
          </p:cNvSpPr>
          <p:nvPr>
            <p:ph type="dt" sz="half" idx="10"/>
          </p:nvPr>
        </p:nvSpPr>
        <p:spPr/>
        <p:txBody>
          <a:bodyPr/>
          <a:lstStyle/>
          <a:p>
            <a:fld id="{1066642C-840A-4157-9C8C-8485A4B90B37}" type="datetimeFigureOut">
              <a:rPr lang="en-GB" smtClean="0"/>
              <a:t>03/10/2016</a:t>
            </a:fld>
            <a:endParaRPr lang="en-GB"/>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DF8F40E1-DBF4-4A46-971E-0C1505B883B6}" type="slidenum">
              <a:rPr lang="en-GB" smtClean="0"/>
              <a:t>‹#›</a:t>
            </a:fld>
            <a:endParaRPr lang="en-GB"/>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1066642C-840A-4157-9C8C-8485A4B90B37}" type="datetimeFigureOut">
              <a:rPr lang="en-GB" smtClean="0"/>
              <a:t>03/10/2016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F8F40E1-DBF4-4A46-971E-0C1505B883B6}" type="slidenum">
              <a:rPr lang="en-GB" smtClean="0"/>
              <a:t>‹#›</a:t>
            </a:fld>
            <a:endParaRPr lang="en-GB"/>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066642C-840A-4157-9C8C-8485A4B90B37}" type="datetimeFigureOut">
              <a:rPr lang="en-GB" smtClean="0"/>
              <a:t>03/10/2016</a:t>
            </a:fld>
            <a:endParaRPr lang="en-GB"/>
          </a:p>
        </p:txBody>
      </p:sp>
      <p:sp>
        <p:nvSpPr>
          <p:cNvPr id="8" name="Footer Placeholder 7"/>
          <p:cNvSpPr>
            <a:spLocks noGrp="1"/>
          </p:cNvSpPr>
          <p:nvPr>
            <p:ph type="ftr" sz="quarter" idx="11"/>
          </p:nvPr>
        </p:nvSpPr>
        <p:spPr>
          <a:xfrm>
            <a:off x="304800" y="6409944"/>
            <a:ext cx="3581400" cy="365760"/>
          </a:xfrm>
        </p:spPr>
        <p:txBody>
          <a:bodyPr/>
          <a:lstStyle/>
          <a:p>
            <a:endParaRPr lang="en-GB"/>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DF8F40E1-DBF4-4A46-971E-0C1505B883B6}" type="slidenum">
              <a:rPr lang="en-GB" smtClean="0"/>
              <a:t>‹#›</a:t>
            </a:fld>
            <a:endParaRPr lang="en-GB"/>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066642C-840A-4157-9C8C-8485A4B90B37}" type="datetimeFigureOut">
              <a:rPr lang="en-GB" smtClean="0"/>
              <a:t>03/10/2016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a:xfrm>
            <a:off x="4343400" y="1036020"/>
            <a:ext cx="457200" cy="441325"/>
          </a:xfrm>
        </p:spPr>
        <p:txBody>
          <a:bodyPr/>
          <a:lstStyle/>
          <a:p>
            <a:fld id="{DF8F40E1-DBF4-4A46-971E-0C1505B883B6}"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1066642C-840A-4157-9C8C-8485A4B90B37}" type="datetimeFigureOut">
              <a:rPr lang="en-GB" smtClean="0"/>
              <a:t>03/10/2016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DF8F40E1-DBF4-4A46-971E-0C1505B883B6}"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DF8F40E1-DBF4-4A46-971E-0C1505B883B6}" type="slidenum">
              <a:rPr lang="en-GB" smtClean="0"/>
              <a:t>‹#›</a:t>
            </a:fld>
            <a:endParaRPr lang="en-GB"/>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1066642C-840A-4157-9C8C-8485A4B90B37}" type="datetimeFigureOut">
              <a:rPr lang="en-GB" smtClean="0"/>
              <a:t>03/10/2016</a:t>
            </a:fld>
            <a:endParaRPr lang="en-GB"/>
          </a:p>
        </p:txBody>
      </p:sp>
      <p:sp>
        <p:nvSpPr>
          <p:cNvPr id="6" name="Footer Placeholder 5"/>
          <p:cNvSpPr>
            <a:spLocks noGrp="1"/>
          </p:cNvSpPr>
          <p:nvPr>
            <p:ph type="ftr" sz="quarter" idx="11"/>
          </p:nvPr>
        </p:nvSpPr>
        <p:spPr>
          <a:xfrm>
            <a:off x="301752" y="6410848"/>
            <a:ext cx="3383280" cy="365760"/>
          </a:xfrm>
        </p:spPr>
        <p:txBody>
          <a:bodyPr/>
          <a:lstStyle/>
          <a:p>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DF8F40E1-DBF4-4A46-971E-0C1505B883B6}" type="slidenum">
              <a:rPr lang="en-GB" smtClean="0"/>
              <a:t>‹#›</a:t>
            </a:fld>
            <a:endParaRPr lang="en-GB"/>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1066642C-840A-4157-9C8C-8485A4B90B37}" type="datetimeFigureOut">
              <a:rPr lang="en-GB" smtClean="0"/>
              <a:t>03/10/2016</a:t>
            </a:fld>
            <a:endParaRPr lang="en-GB"/>
          </a:p>
        </p:txBody>
      </p:sp>
      <p:sp>
        <p:nvSpPr>
          <p:cNvPr id="6" name="Footer Placeholder 5"/>
          <p:cNvSpPr>
            <a:spLocks noGrp="1"/>
          </p:cNvSpPr>
          <p:nvPr>
            <p:ph type="ftr" sz="quarter" idx="11"/>
          </p:nvPr>
        </p:nvSpPr>
        <p:spPr>
          <a:xfrm>
            <a:off x="301752" y="6410848"/>
            <a:ext cx="3584448" cy="365760"/>
          </a:xfrm>
        </p:spPr>
        <p:txBody>
          <a:bodyPr/>
          <a:lstStyle/>
          <a:p>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066642C-840A-4157-9C8C-8485A4B90B37}" type="datetimeFigureOut">
              <a:rPr lang="en-GB" smtClean="0"/>
              <a:t>03/10/2016</a:t>
            </a:fld>
            <a:endParaRPr lang="en-GB"/>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GB"/>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DF8F40E1-DBF4-4A46-971E-0C1505B883B6}" type="slidenum">
              <a:rPr lang="en-GB" smtClean="0"/>
              <a:t>‹#›</a:t>
            </a:fld>
            <a:endParaRPr lang="en-GB"/>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79513" y="3407668"/>
            <a:ext cx="2311010" cy="978272"/>
          </a:xfrm>
        </p:spPr>
        <p:txBody>
          <a:bodyPr>
            <a:normAutofit fontScale="25000" lnSpcReduction="20000"/>
          </a:bodyPr>
          <a:lstStyle/>
          <a:p>
            <a:r>
              <a:rPr lang="en-GB" sz="6200" dirty="0">
                <a:solidFill>
                  <a:schemeClr val="tx1"/>
                </a:solidFill>
                <a:latin typeface="+mj-lt"/>
              </a:rPr>
              <a:t>Slides supporting </a:t>
            </a:r>
            <a:br>
              <a:rPr lang="en-GB" sz="6200" dirty="0">
                <a:solidFill>
                  <a:schemeClr val="tx1"/>
                </a:solidFill>
                <a:latin typeface="+mj-lt"/>
              </a:rPr>
            </a:br>
            <a:r>
              <a:rPr lang="en-GB" sz="6200" dirty="0">
                <a:solidFill>
                  <a:schemeClr val="tx1"/>
                </a:solidFill>
                <a:latin typeface="+mj-lt"/>
              </a:rPr>
              <a:t>the Reference Guide </a:t>
            </a:r>
            <a:br>
              <a:rPr lang="en-GB" sz="6200" dirty="0">
                <a:solidFill>
                  <a:schemeClr val="tx1"/>
                </a:solidFill>
                <a:latin typeface="+mj-lt"/>
              </a:rPr>
            </a:br>
            <a:endParaRPr lang="en-GB" sz="6200" dirty="0">
              <a:solidFill>
                <a:schemeClr val="tx1"/>
              </a:solidFill>
              <a:latin typeface="+mj-lt"/>
            </a:endParaRPr>
          </a:p>
        </p:txBody>
      </p:sp>
      <p:sp>
        <p:nvSpPr>
          <p:cNvPr id="2" name="Title 1"/>
          <p:cNvSpPr>
            <a:spLocks noGrp="1"/>
          </p:cNvSpPr>
          <p:nvPr>
            <p:ph type="ctrTitle"/>
          </p:nvPr>
        </p:nvSpPr>
        <p:spPr/>
        <p:txBody>
          <a:bodyPr>
            <a:normAutofit/>
          </a:bodyPr>
          <a:lstStyle/>
          <a:p>
            <a:r>
              <a:rPr lang="en-GB" dirty="0"/>
              <a:t>COMBAT </a:t>
            </a:r>
            <a:br>
              <a:rPr lang="en-GB" dirty="0"/>
            </a:br>
            <a:r>
              <a:rPr lang="en-GB" dirty="0"/>
              <a:t>Trafficking in Human Beings</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57" y="5589240"/>
            <a:ext cx="8932539" cy="1143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ubtitle 2"/>
          <p:cNvSpPr txBox="1">
            <a:spLocks/>
          </p:cNvSpPr>
          <p:nvPr/>
        </p:nvSpPr>
        <p:spPr>
          <a:xfrm>
            <a:off x="6653477" y="3550950"/>
            <a:ext cx="2371263" cy="936104"/>
          </a:xfrm>
          <a:prstGeom prst="rect">
            <a:avLst/>
          </a:prstGeom>
        </p:spPr>
        <p:txBody>
          <a:bodyPr vert="horz">
            <a:noAutofit/>
          </a:bodyPr>
          <a:lstStyle>
            <a:lvl1pPr marL="0" indent="0" algn="ctr" rtl="0" eaLnBrk="1" latinLnBrk="0" hangingPunct="1">
              <a:spcBef>
                <a:spcPct val="20000"/>
              </a:spcBef>
              <a:buClr>
                <a:schemeClr val="accent1"/>
              </a:buClr>
              <a:buSzPct val="85000"/>
              <a:buFont typeface="Wingdings 2"/>
              <a:buNone/>
              <a:defRPr kumimoji="0" sz="1600" b="1" kern="1200" cap="all" spc="250" baseline="0">
                <a:solidFill>
                  <a:schemeClr val="tx2"/>
                </a:solidFill>
                <a:latin typeface="+mn-lt"/>
                <a:ea typeface="+mn-ea"/>
                <a:cs typeface="+mn-cs"/>
              </a:defRPr>
            </a:lvl1pPr>
            <a:lvl2pPr marL="457200" indent="0" algn="ctr" rtl="0" eaLnBrk="1" latinLnBrk="0" hangingPunct="1">
              <a:spcBef>
                <a:spcPct val="20000"/>
              </a:spcBef>
              <a:buClr>
                <a:schemeClr val="accent2"/>
              </a:buClr>
              <a:buSzPct val="70000"/>
              <a:buFont typeface="Wingdings"/>
              <a:buNone/>
              <a:defRPr kumimoji="0" sz="2200" kern="1200">
                <a:solidFill>
                  <a:schemeClr val="tx2"/>
                </a:solidFill>
                <a:latin typeface="+mn-lt"/>
                <a:ea typeface="+mn-ea"/>
                <a:cs typeface="+mn-cs"/>
              </a:defRPr>
            </a:lvl2pPr>
            <a:lvl3pPr marL="914400" indent="0" algn="ctr" rtl="0" eaLnBrk="1" latinLnBrk="0" hangingPunct="1">
              <a:spcBef>
                <a:spcPct val="20000"/>
              </a:spcBef>
              <a:buClr>
                <a:schemeClr val="accent3"/>
              </a:buClr>
              <a:buSzPct val="75000"/>
              <a:buFont typeface="Wingdings 2"/>
              <a:buNone/>
              <a:defRPr kumimoji="0" sz="2000" kern="1200">
                <a:solidFill>
                  <a:schemeClr val="tx1"/>
                </a:solidFill>
                <a:latin typeface="+mn-lt"/>
                <a:ea typeface="+mn-ea"/>
                <a:cs typeface="+mn-cs"/>
              </a:defRPr>
            </a:lvl3pPr>
            <a:lvl4pPr marL="1371600" indent="0" algn="ctr" rtl="0" eaLnBrk="1" latinLnBrk="0" hangingPunct="1">
              <a:spcBef>
                <a:spcPct val="20000"/>
              </a:spcBef>
              <a:buClr>
                <a:schemeClr val="accent4"/>
              </a:buClr>
              <a:buSzPct val="70000"/>
              <a:buFont typeface="Wingdings"/>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5"/>
              </a:buClr>
              <a:buFontTx/>
              <a:buNone/>
              <a:defRPr kumimoji="0" sz="1800" kern="1200">
                <a:solidFill>
                  <a:schemeClr val="tx1"/>
                </a:solidFill>
                <a:latin typeface="+mn-lt"/>
                <a:ea typeface="+mn-ea"/>
                <a:cs typeface="+mn-cs"/>
              </a:defRPr>
            </a:lvl5pPr>
            <a:lvl6pPr marL="2286000" indent="0" algn="ctr" rtl="0" eaLnBrk="1" latinLnBrk="0" hangingPunct="1">
              <a:spcBef>
                <a:spcPct val="20000"/>
              </a:spcBef>
              <a:buClr>
                <a:schemeClr val="accent6"/>
              </a:buClr>
              <a:buSzPct val="80000"/>
              <a:buFont typeface="Wingdings 2"/>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accent1">
                  <a:shade val="75000"/>
                </a:schemeClr>
              </a:buClr>
              <a:buSzPct val="90000"/>
              <a:buNone/>
              <a:defRPr kumimoji="0" sz="1600" kern="1200" baseline="0">
                <a:solidFill>
                  <a:schemeClr val="tx1"/>
                </a:solidFill>
                <a:latin typeface="+mn-lt"/>
                <a:ea typeface="+mn-ea"/>
                <a:cs typeface="+mn-cs"/>
              </a:defRPr>
            </a:lvl7pPr>
            <a:lvl8pPr marL="3200400" indent="0" algn="ctr" rtl="0" eaLnBrk="1" latinLnBrk="0" hangingPunct="1">
              <a:spcBef>
                <a:spcPct val="20000"/>
              </a:spcBef>
              <a:buClr>
                <a:schemeClr val="accent4">
                  <a:shade val="75000"/>
                </a:schemeClr>
              </a:buClr>
              <a:buNone/>
              <a:defRPr kumimoji="0" sz="1600" kern="1200">
                <a:solidFill>
                  <a:schemeClr val="tx1"/>
                </a:solidFill>
                <a:latin typeface="+mn-lt"/>
                <a:ea typeface="+mn-ea"/>
                <a:cs typeface="+mn-cs"/>
              </a:defRPr>
            </a:lvl8pPr>
            <a:lvl9pPr marL="3657600" indent="0" algn="ctr" rtl="0" eaLnBrk="1" latinLnBrk="0" hangingPunct="1">
              <a:spcBef>
                <a:spcPct val="20000"/>
              </a:spcBef>
              <a:buClr>
                <a:schemeClr val="accent2">
                  <a:shade val="75000"/>
                </a:schemeClr>
              </a:buClr>
              <a:buSzPct val="90000"/>
              <a:buNone/>
              <a:defRPr kumimoji="0" sz="1400" kern="1200" cap="all" baseline="0">
                <a:solidFill>
                  <a:schemeClr val="tx1"/>
                </a:solidFill>
                <a:latin typeface="+mn-lt"/>
                <a:ea typeface="+mn-ea"/>
                <a:cs typeface="+mn-cs"/>
              </a:defRPr>
            </a:lvl9pPr>
          </a:lstStyle>
          <a:p>
            <a:r>
              <a:rPr lang="en-GB" dirty="0" smtClean="0">
                <a:solidFill>
                  <a:schemeClr val="tx1"/>
                </a:solidFill>
              </a:rPr>
              <a:t>for </a:t>
            </a:r>
            <a:r>
              <a:rPr lang="en-GB" dirty="0" smtClean="0">
                <a:solidFill>
                  <a:schemeClr val="tx1"/>
                </a:solidFill>
              </a:rPr>
              <a:t>HOTEL </a:t>
            </a:r>
            <a:r>
              <a:rPr lang="en-GB" dirty="0" smtClean="0">
                <a:solidFill>
                  <a:schemeClr val="tx1"/>
                </a:solidFill>
              </a:rPr>
              <a:t>operational STAFF</a:t>
            </a:r>
            <a:endParaRPr lang="en-GB" dirty="0">
              <a:latin typeface="+mj-lt"/>
            </a:endParaRPr>
          </a:p>
        </p:txBody>
      </p:sp>
      <p:sp>
        <p:nvSpPr>
          <p:cNvPr id="7" name="Text Box 2"/>
          <p:cNvSpPr txBox="1">
            <a:spLocks noChangeArrowheads="1"/>
          </p:cNvSpPr>
          <p:nvPr/>
        </p:nvSpPr>
        <p:spPr bwMode="auto">
          <a:xfrm>
            <a:off x="6444208" y="5656490"/>
            <a:ext cx="2505075" cy="528092"/>
          </a:xfrm>
          <a:prstGeom prst="rect">
            <a:avLst/>
          </a:prstGeom>
          <a:solidFill>
            <a:srgbClr val="FFFFFF"/>
          </a:solidFill>
          <a:ln w="9525">
            <a:noFill/>
            <a:miter lim="800000"/>
            <a:headEnd/>
            <a:tailEnd/>
          </a:ln>
        </p:spPr>
        <p:txBody>
          <a:bodyPr rot="0" vert="horz" wrap="square" lIns="91440" tIns="45720" rIns="91440" bIns="45720" anchor="t"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15000"/>
              </a:lnSpc>
              <a:spcAft>
                <a:spcPts val="1000"/>
              </a:spcAft>
            </a:pPr>
            <a:r>
              <a:rPr lang="en-GB" sz="600" i="1" dirty="0">
                <a:solidFill>
                  <a:prstClr val="black"/>
                </a:solidFill>
                <a:latin typeface="Arial"/>
                <a:ea typeface="Times New Roman"/>
                <a:cs typeface="Times New Roman"/>
              </a:rPr>
              <a:t>This project has been funded with support from the European Commission. This publication reflects the views only of the authors, and the European Commission cannot be held responsible for any use which may be made of the information contained therein.</a:t>
            </a:r>
            <a:endParaRPr lang="en-GB" sz="600" dirty="0">
              <a:solidFill>
                <a:prstClr val="black"/>
              </a:solidFill>
              <a:ea typeface="Times New Roman"/>
              <a:cs typeface="Times New Roman"/>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5776" y="2852936"/>
            <a:ext cx="3888432" cy="2520280"/>
          </a:xfrm>
          <a:prstGeom prst="rect">
            <a:avLst/>
          </a:prstGeom>
        </p:spPr>
      </p:pic>
    </p:spTree>
    <p:extLst>
      <p:ext uri="{BB962C8B-B14F-4D97-AF65-F5344CB8AC3E}">
        <p14:creationId xmlns:p14="http://schemas.microsoft.com/office/powerpoint/2010/main" val="16019732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24136"/>
          </a:xfrm>
        </p:spPr>
        <p:txBody>
          <a:bodyPr>
            <a:normAutofit fontScale="90000"/>
          </a:bodyPr>
          <a:lstStyle/>
          <a:p>
            <a:r>
              <a:rPr lang="en-GB" dirty="0"/>
              <a:t>2.  Why does human trafficking matter to the hospitality industry</a:t>
            </a:r>
            <a:r>
              <a:rPr lang="en-GB" dirty="0" smtClean="0"/>
              <a:t>?</a:t>
            </a:r>
            <a:endParaRPr lang="en-GB" dirty="0"/>
          </a:p>
        </p:txBody>
      </p:sp>
      <p:sp>
        <p:nvSpPr>
          <p:cNvPr id="3" name="Content Placeholder 2"/>
          <p:cNvSpPr>
            <a:spLocks noGrp="1"/>
          </p:cNvSpPr>
          <p:nvPr>
            <p:ph sz="quarter" idx="1"/>
          </p:nvPr>
        </p:nvSpPr>
        <p:spPr/>
        <p:txBody>
          <a:bodyPr>
            <a:normAutofit fontScale="77500" lnSpcReduction="20000"/>
          </a:bodyPr>
          <a:lstStyle/>
          <a:p>
            <a:pPr marL="0" indent="0">
              <a:buNone/>
            </a:pPr>
            <a:r>
              <a:rPr lang="en-GB" b="1" dirty="0"/>
              <a:t>There are potentially:</a:t>
            </a:r>
          </a:p>
          <a:p>
            <a:r>
              <a:rPr lang="en-GB" dirty="0"/>
              <a:t>93,480 victims of sex trafficking in hotels</a:t>
            </a:r>
          </a:p>
          <a:p>
            <a:r>
              <a:rPr lang="en-GB" dirty="0"/>
              <a:t>14,820 victims of forced or bonded labour in restaurants and bars</a:t>
            </a:r>
          </a:p>
          <a:p>
            <a:r>
              <a:rPr lang="en-GB" dirty="0"/>
              <a:t>6,840 victims of forced or bonded labour in hotels</a:t>
            </a:r>
          </a:p>
          <a:p>
            <a:r>
              <a:rPr lang="en-GB" dirty="0"/>
              <a:t>There are potentially 115,140 annual victims of human trafficking in the European hospitality industry</a:t>
            </a:r>
          </a:p>
          <a:p>
            <a:r>
              <a:rPr lang="en-GB" dirty="0"/>
              <a:t>Along with the legal obligations, however, hotel companies have an ethical and moral obligation to combat THB.  As corporate social responsibility (CSR) has grown in importance, companies have become more mindful of human rights, labour rights, anti-corruption and their environmental responsibility</a:t>
            </a:r>
          </a:p>
          <a:p>
            <a:r>
              <a:rPr lang="en-GB" dirty="0"/>
              <a:t>By actively combating THB, hotels demonstrate to stakeholders (investors, customers, employees and suppliers) that they support human and labour rights as well as anti-corruption initiatives</a:t>
            </a:r>
          </a:p>
          <a:p>
            <a:endParaRPr lang="en-GB" dirty="0"/>
          </a:p>
        </p:txBody>
      </p:sp>
    </p:spTree>
    <p:extLst>
      <p:ext uri="{BB962C8B-B14F-4D97-AF65-F5344CB8AC3E}">
        <p14:creationId xmlns:p14="http://schemas.microsoft.com/office/powerpoint/2010/main" val="3817473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Categories of </a:t>
            </a:r>
            <a:r>
              <a:rPr lang="en-GB" dirty="0" smtClean="0"/>
              <a:t>vulnerabilities</a:t>
            </a:r>
            <a:endParaRPr lang="en-GB" dirty="0"/>
          </a:p>
        </p:txBody>
      </p:sp>
      <p:sp>
        <p:nvSpPr>
          <p:cNvPr id="3" name="Content Placeholder 2"/>
          <p:cNvSpPr>
            <a:spLocks noGrp="1"/>
          </p:cNvSpPr>
          <p:nvPr>
            <p:ph sz="quarter" idx="1"/>
          </p:nvPr>
        </p:nvSpPr>
        <p:spPr/>
        <p:txBody>
          <a:bodyPr/>
          <a:lstStyle/>
          <a:p>
            <a:r>
              <a:rPr lang="en-GB" dirty="0"/>
              <a:t>Strategic</a:t>
            </a:r>
          </a:p>
          <a:p>
            <a:r>
              <a:rPr lang="en-GB" dirty="0"/>
              <a:t>Organisational culture</a:t>
            </a:r>
          </a:p>
          <a:p>
            <a:r>
              <a:rPr lang="en-GB" dirty="0"/>
              <a:t>Technological: e.g. automated reservations</a:t>
            </a:r>
          </a:p>
          <a:p>
            <a:r>
              <a:rPr lang="en-GB" dirty="0"/>
              <a:t>Operational: e.g. check in practices</a:t>
            </a:r>
          </a:p>
          <a:p>
            <a:r>
              <a:rPr lang="en-GB" dirty="0"/>
              <a:t>Employment practices (recruitment agencies, lack of trade unions)</a:t>
            </a:r>
          </a:p>
          <a:p>
            <a:r>
              <a:rPr lang="en-GB" dirty="0"/>
              <a:t>Outsourcing policies </a:t>
            </a:r>
          </a:p>
          <a:p>
            <a:endParaRPr lang="en-GB" dirty="0"/>
          </a:p>
          <a:p>
            <a:endParaRPr lang="en-GB" dirty="0"/>
          </a:p>
        </p:txBody>
      </p:sp>
    </p:spTree>
    <p:extLst>
      <p:ext uri="{BB962C8B-B14F-4D97-AF65-F5344CB8AC3E}">
        <p14:creationId xmlns:p14="http://schemas.microsoft.com/office/powerpoint/2010/main" val="620855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What a THB </a:t>
            </a:r>
            <a:r>
              <a:rPr lang="en-GB" dirty="0"/>
              <a:t>incident can lead </a:t>
            </a:r>
            <a:r>
              <a:rPr lang="en-GB" dirty="0" smtClean="0"/>
              <a:t>to </a:t>
            </a:r>
            <a:endParaRPr lang="en-GB" dirty="0"/>
          </a:p>
        </p:txBody>
      </p:sp>
      <p:sp>
        <p:nvSpPr>
          <p:cNvPr id="3" name="Content Placeholder 2"/>
          <p:cNvSpPr>
            <a:spLocks noGrp="1"/>
          </p:cNvSpPr>
          <p:nvPr>
            <p:ph sz="quarter" idx="1"/>
          </p:nvPr>
        </p:nvSpPr>
        <p:spPr/>
        <p:txBody>
          <a:bodyPr>
            <a:normAutofit fontScale="77500" lnSpcReduction="20000"/>
          </a:bodyPr>
          <a:lstStyle/>
          <a:p>
            <a:pPr marL="0" indent="0">
              <a:buNone/>
            </a:pPr>
            <a:r>
              <a:rPr lang="en-GB" b="1" dirty="0"/>
              <a:t>A THB incident can lead to: </a:t>
            </a:r>
            <a:endParaRPr lang="en-GB" b="1" dirty="0" smtClean="0"/>
          </a:p>
          <a:p>
            <a:r>
              <a:rPr lang="en-GB" dirty="0" smtClean="0"/>
              <a:t>Extensive </a:t>
            </a:r>
            <a:r>
              <a:rPr lang="en-GB" dirty="0"/>
              <a:t>negative publicity </a:t>
            </a:r>
          </a:p>
          <a:p>
            <a:r>
              <a:rPr lang="en-GB" dirty="0"/>
              <a:t>Business interruptions by law enforcement agencies</a:t>
            </a:r>
          </a:p>
          <a:p>
            <a:r>
              <a:rPr lang="en-GB" dirty="0"/>
              <a:t>Business interruptions due to public protests </a:t>
            </a:r>
          </a:p>
          <a:p>
            <a:r>
              <a:rPr lang="en-GB" dirty="0"/>
              <a:t>Potential criminal or civil lawsuits </a:t>
            </a:r>
          </a:p>
          <a:p>
            <a:r>
              <a:rPr lang="en-GB" dirty="0"/>
              <a:t>A negative impact on the hotel/brand reputation</a:t>
            </a:r>
          </a:p>
          <a:p>
            <a:r>
              <a:rPr lang="en-GB" dirty="0"/>
              <a:t>An erosion of customer trust in the hotel/brand</a:t>
            </a:r>
          </a:p>
          <a:p>
            <a:r>
              <a:rPr lang="en-GB" dirty="0"/>
              <a:t>A decrease in shareholder value</a:t>
            </a:r>
          </a:p>
          <a:p>
            <a:r>
              <a:rPr lang="en-GB" dirty="0"/>
              <a:t>A negative impact on staff morale</a:t>
            </a:r>
          </a:p>
          <a:p>
            <a:r>
              <a:rPr lang="en-GB" dirty="0"/>
              <a:t>A decline in hotel/brand </a:t>
            </a:r>
            <a:r>
              <a:rPr lang="en-GB" dirty="0" smtClean="0"/>
              <a:t>profitability</a:t>
            </a:r>
          </a:p>
          <a:p>
            <a:pPr marL="0" indent="0">
              <a:buNone/>
            </a:pPr>
            <a:r>
              <a:rPr lang="en-GB" b="1" dirty="0"/>
              <a:t>Existing initiatives:</a:t>
            </a:r>
          </a:p>
          <a:p>
            <a:r>
              <a:rPr lang="en-GB" dirty="0"/>
              <a:t>Code of Conduct for the Protection of Children from Sexual Exploitation</a:t>
            </a:r>
          </a:p>
          <a:p>
            <a:r>
              <a:rPr lang="en-GB" dirty="0"/>
              <a:t>Global Business Coalition Against Trafficking</a:t>
            </a:r>
          </a:p>
          <a:p>
            <a:endParaRPr lang="en-GB" dirty="0" smtClean="0"/>
          </a:p>
          <a:p>
            <a:endParaRPr lang="en-GB" dirty="0"/>
          </a:p>
        </p:txBody>
      </p:sp>
    </p:spTree>
    <p:extLst>
      <p:ext uri="{BB962C8B-B14F-4D97-AF65-F5344CB8AC3E}">
        <p14:creationId xmlns:p14="http://schemas.microsoft.com/office/powerpoint/2010/main" val="21323116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Potential implications of THB </a:t>
            </a:r>
          </a:p>
        </p:txBody>
      </p:sp>
      <p:sp>
        <p:nvSpPr>
          <p:cNvPr id="3" name="Content Placeholder 2"/>
          <p:cNvSpPr>
            <a:spLocks noGrp="1"/>
          </p:cNvSpPr>
          <p:nvPr>
            <p:ph sz="quarter" idx="1"/>
          </p:nvPr>
        </p:nvSpPr>
        <p:spPr/>
        <p:txBody>
          <a:bodyPr>
            <a:normAutofit lnSpcReduction="10000"/>
          </a:bodyPr>
          <a:lstStyle/>
          <a:p>
            <a:pPr marL="0" indent="0">
              <a:buNone/>
            </a:pPr>
            <a:r>
              <a:rPr lang="en-GB" dirty="0"/>
              <a:t>When hotels are used as vehicles for THB there are a number of implications including:</a:t>
            </a:r>
          </a:p>
          <a:p>
            <a:r>
              <a:rPr lang="en-GB" dirty="0"/>
              <a:t>Criminal liability</a:t>
            </a:r>
          </a:p>
          <a:p>
            <a:r>
              <a:rPr lang="en-GB" dirty="0"/>
              <a:t>Civil liability</a:t>
            </a:r>
          </a:p>
          <a:p>
            <a:r>
              <a:rPr lang="en-GB" dirty="0"/>
              <a:t>Negative publicity</a:t>
            </a:r>
          </a:p>
          <a:p>
            <a:r>
              <a:rPr lang="en-GB" dirty="0"/>
              <a:t>Reputation damage</a:t>
            </a:r>
          </a:p>
          <a:p>
            <a:r>
              <a:rPr lang="en-GB" dirty="0"/>
              <a:t>Business interruptions</a:t>
            </a:r>
          </a:p>
          <a:p>
            <a:r>
              <a:rPr lang="en-GB" dirty="0"/>
              <a:t>Loss of customers</a:t>
            </a:r>
          </a:p>
          <a:p>
            <a:r>
              <a:rPr lang="en-GB" dirty="0"/>
              <a:t>Reduced employee morale</a:t>
            </a:r>
          </a:p>
          <a:p>
            <a:r>
              <a:rPr lang="en-GB" dirty="0"/>
              <a:t>Reduced turnover/profitability</a:t>
            </a:r>
          </a:p>
        </p:txBody>
      </p:sp>
    </p:spTree>
    <p:extLst>
      <p:ext uri="{BB962C8B-B14F-4D97-AF65-F5344CB8AC3E}">
        <p14:creationId xmlns:p14="http://schemas.microsoft.com/office/powerpoint/2010/main" val="36594872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24136"/>
          </a:xfrm>
        </p:spPr>
        <p:txBody>
          <a:bodyPr>
            <a:normAutofit fontScale="90000"/>
          </a:bodyPr>
          <a:lstStyle/>
          <a:p>
            <a:r>
              <a:rPr lang="en-GB" dirty="0"/>
              <a:t>Code of Conduct for the Protection of Children from Sexual </a:t>
            </a:r>
            <a:r>
              <a:rPr lang="en-GB" dirty="0" smtClean="0"/>
              <a:t>Exploitation</a:t>
            </a:r>
            <a:endParaRPr lang="en-GB" dirty="0"/>
          </a:p>
        </p:txBody>
      </p:sp>
      <p:sp>
        <p:nvSpPr>
          <p:cNvPr id="3" name="Content Placeholder 2"/>
          <p:cNvSpPr>
            <a:spLocks noGrp="1"/>
          </p:cNvSpPr>
          <p:nvPr>
            <p:ph sz="quarter" idx="1"/>
          </p:nvPr>
        </p:nvSpPr>
        <p:spPr/>
        <p:txBody>
          <a:bodyPr>
            <a:normAutofit/>
          </a:bodyPr>
          <a:lstStyle/>
          <a:p>
            <a:pPr marL="0" indent="0">
              <a:buNone/>
            </a:pPr>
            <a:r>
              <a:rPr lang="en-GB" b="1" dirty="0"/>
              <a:t>5 hotel companies that are top members of the Code include:</a:t>
            </a:r>
          </a:p>
          <a:p>
            <a:r>
              <a:rPr lang="en-GB" dirty="0"/>
              <a:t>Accor, Carlson, Hilton, </a:t>
            </a:r>
            <a:r>
              <a:rPr lang="en-GB" dirty="0" err="1"/>
              <a:t>Riu</a:t>
            </a:r>
            <a:r>
              <a:rPr lang="en-GB" dirty="0"/>
              <a:t>, Melia Hotels International</a:t>
            </a:r>
          </a:p>
          <a:p>
            <a:pPr marL="0" indent="0">
              <a:buNone/>
            </a:pPr>
            <a:r>
              <a:rPr lang="en-GB" b="1" dirty="0" smtClean="0"/>
              <a:t>The </a:t>
            </a:r>
            <a:r>
              <a:rPr lang="en-GB" b="1" dirty="0"/>
              <a:t>4 main benefits of joining the Code are:</a:t>
            </a:r>
          </a:p>
          <a:p>
            <a:r>
              <a:rPr lang="en-GB" dirty="0"/>
              <a:t>Being known as a responsible brand</a:t>
            </a:r>
          </a:p>
          <a:p>
            <a:r>
              <a:rPr lang="en-GB" dirty="0"/>
              <a:t>Gaining a competitive edge</a:t>
            </a:r>
          </a:p>
          <a:p>
            <a:r>
              <a:rPr lang="en-GB" dirty="0"/>
              <a:t>Mitigating potential risks</a:t>
            </a:r>
          </a:p>
          <a:p>
            <a:r>
              <a:rPr lang="en-GB" dirty="0"/>
              <a:t>Connecting with the tourism community</a:t>
            </a:r>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36972562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3. Who is Involved in Human Trafficking</a:t>
            </a:r>
            <a:r>
              <a:rPr lang="en-GB" dirty="0" smtClean="0"/>
              <a:t>?</a:t>
            </a:r>
            <a:endParaRPr lang="en-GB" dirty="0"/>
          </a:p>
        </p:txBody>
      </p:sp>
      <p:sp>
        <p:nvSpPr>
          <p:cNvPr id="3" name="Content Placeholder 2"/>
          <p:cNvSpPr>
            <a:spLocks noGrp="1"/>
          </p:cNvSpPr>
          <p:nvPr>
            <p:ph sz="quarter" idx="1"/>
          </p:nvPr>
        </p:nvSpPr>
        <p:spPr/>
        <p:txBody>
          <a:bodyPr/>
          <a:lstStyle/>
          <a:p>
            <a:r>
              <a:rPr lang="en-GB" dirty="0"/>
              <a:t>Part of networks of organised crime, often transnational </a:t>
            </a:r>
          </a:p>
          <a:p>
            <a:r>
              <a:rPr lang="en-GB" dirty="0"/>
              <a:t>Independent operators, part of smaller, family or clan-style organisations</a:t>
            </a:r>
          </a:p>
          <a:p>
            <a:endParaRPr lang="en-GB" dirty="0"/>
          </a:p>
        </p:txBody>
      </p:sp>
      <p:pic>
        <p:nvPicPr>
          <p:cNvPr id="4" name="Content Placeholder 5"/>
          <p:cNvPicPr>
            <a:picLocks noChangeAspect="1"/>
          </p:cNvPicPr>
          <p:nvPr/>
        </p:nvPicPr>
        <p:blipFill>
          <a:blip r:embed="rId2"/>
          <a:stretch>
            <a:fillRect/>
          </a:stretch>
        </p:blipFill>
        <p:spPr>
          <a:xfrm>
            <a:off x="1492049" y="3573017"/>
            <a:ext cx="6159902" cy="2813423"/>
          </a:xfrm>
          <a:prstGeom prst="rect">
            <a:avLst/>
          </a:prstGeom>
        </p:spPr>
      </p:pic>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928" y="3865680"/>
            <a:ext cx="921565" cy="10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78479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44624"/>
            <a:ext cx="8534400" cy="1008112"/>
          </a:xfrm>
        </p:spPr>
        <p:txBody>
          <a:bodyPr>
            <a:normAutofit fontScale="90000"/>
          </a:bodyPr>
          <a:lstStyle/>
          <a:p>
            <a:r>
              <a:rPr lang="en-GB" dirty="0"/>
              <a:t>Traffickers, Victims </a:t>
            </a:r>
            <a:r>
              <a:rPr lang="en-GB" dirty="0" smtClean="0"/>
              <a:t/>
            </a:r>
            <a:br>
              <a:rPr lang="en-GB" dirty="0" smtClean="0"/>
            </a:br>
            <a:r>
              <a:rPr lang="en-GB" dirty="0" smtClean="0"/>
              <a:t>and low </a:t>
            </a:r>
            <a:r>
              <a:rPr lang="en-GB" dirty="0"/>
              <a:t>THB convictions </a:t>
            </a:r>
            <a:r>
              <a:rPr lang="en-GB" dirty="0" smtClean="0"/>
              <a:t>rates</a:t>
            </a:r>
            <a:endParaRPr lang="en-GB" dirty="0"/>
          </a:p>
        </p:txBody>
      </p:sp>
      <p:sp>
        <p:nvSpPr>
          <p:cNvPr id="3" name="Content Placeholder 2"/>
          <p:cNvSpPr>
            <a:spLocks noGrp="1"/>
          </p:cNvSpPr>
          <p:nvPr>
            <p:ph sz="quarter" idx="1"/>
          </p:nvPr>
        </p:nvSpPr>
        <p:spPr/>
        <p:txBody>
          <a:bodyPr>
            <a:normAutofit fontScale="62500" lnSpcReduction="20000"/>
          </a:bodyPr>
          <a:lstStyle/>
          <a:p>
            <a:pPr marL="0" indent="0">
              <a:buNone/>
            </a:pPr>
            <a:r>
              <a:rPr lang="en-GB" dirty="0"/>
              <a:t>50% of the traffickers are women: recruitment of new victims for sexual exploitation; coerced into recruiting new victims; encouraged to invite their friends to work abroad and they all end up as victims of sexual exploitation and/or forced or bonded labour; co-opted by their traffickers into their network thereby becoming perpetrators. </a:t>
            </a:r>
          </a:p>
          <a:p>
            <a:endParaRPr lang="en-GB" dirty="0"/>
          </a:p>
          <a:p>
            <a:pPr marL="0" indent="0">
              <a:buNone/>
            </a:pPr>
            <a:r>
              <a:rPr lang="en-GB" b="1" dirty="0"/>
              <a:t>Victims of THB - vulnerabilities:	</a:t>
            </a:r>
            <a:r>
              <a:rPr lang="en-GB" dirty="0"/>
              <a:t>	</a:t>
            </a:r>
          </a:p>
          <a:p>
            <a:r>
              <a:rPr lang="en-GB" dirty="0"/>
              <a:t>Poverty					</a:t>
            </a:r>
          </a:p>
          <a:p>
            <a:r>
              <a:rPr lang="en-GB" dirty="0"/>
              <a:t>Unemployment                           </a:t>
            </a:r>
          </a:p>
          <a:p>
            <a:r>
              <a:rPr lang="en-GB" dirty="0"/>
              <a:t>Limited education</a:t>
            </a:r>
          </a:p>
          <a:p>
            <a:r>
              <a:rPr lang="en-GB" dirty="0"/>
              <a:t>Civil unrest</a:t>
            </a:r>
          </a:p>
          <a:p>
            <a:r>
              <a:rPr lang="en-GB" dirty="0"/>
              <a:t>Limited social support</a:t>
            </a:r>
          </a:p>
          <a:p>
            <a:r>
              <a:rPr lang="en-GB" dirty="0"/>
              <a:t>Limited or unstable family </a:t>
            </a:r>
            <a:r>
              <a:rPr lang="en-GB" dirty="0" smtClean="0"/>
              <a:t>life</a:t>
            </a:r>
          </a:p>
          <a:p>
            <a:pPr marL="0" indent="0">
              <a:buNone/>
            </a:pPr>
            <a:endParaRPr lang="en-GB" b="1" dirty="0" smtClean="0"/>
          </a:p>
          <a:p>
            <a:pPr marL="0" indent="0">
              <a:buNone/>
            </a:pPr>
            <a:r>
              <a:rPr lang="en-GB" b="1" dirty="0" smtClean="0"/>
              <a:t>Low levels of convictions rates for THB- causes: </a:t>
            </a:r>
          </a:p>
          <a:p>
            <a:r>
              <a:rPr lang="en-GB" dirty="0" smtClean="0"/>
              <a:t>A low level of identification/reporting of victims </a:t>
            </a:r>
          </a:p>
          <a:p>
            <a:r>
              <a:rPr lang="en-GB" dirty="0" smtClean="0"/>
              <a:t>The hidden nature of the crime and the reliance on victims’ to testify in court</a:t>
            </a:r>
          </a:p>
          <a:p>
            <a:r>
              <a:rPr lang="en-GB" dirty="0" smtClean="0"/>
              <a:t>The limited capacity or resources to investigate trafficking incidents</a:t>
            </a:r>
          </a:p>
          <a:p>
            <a:r>
              <a:rPr lang="en-GB" dirty="0" smtClean="0"/>
              <a:t>Corruption</a:t>
            </a:r>
          </a:p>
          <a:p>
            <a:endParaRPr lang="en-GB" dirty="0"/>
          </a:p>
        </p:txBody>
      </p:sp>
    </p:spTree>
    <p:extLst>
      <p:ext uri="{BB962C8B-B14F-4D97-AF65-F5344CB8AC3E}">
        <p14:creationId xmlns:p14="http://schemas.microsoft.com/office/powerpoint/2010/main" val="21625257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Push &amp; Pulls into </a:t>
            </a:r>
            <a:r>
              <a:rPr lang="en-GB" dirty="0" smtClean="0"/>
              <a:t>trafficking</a:t>
            </a:r>
            <a:endParaRPr lang="en-GB" dirty="0"/>
          </a:p>
        </p:txBody>
      </p:sp>
      <p:sp>
        <p:nvSpPr>
          <p:cNvPr id="3" name="Content Placeholder 2"/>
          <p:cNvSpPr>
            <a:spLocks noGrp="1"/>
          </p:cNvSpPr>
          <p:nvPr>
            <p:ph sz="quarter" idx="1"/>
          </p:nvPr>
        </p:nvSpPr>
        <p:spPr/>
        <p:txBody>
          <a:bodyPr>
            <a:normAutofit fontScale="92500" lnSpcReduction="10000"/>
          </a:bodyPr>
          <a:lstStyle/>
          <a:p>
            <a:pPr marL="0" indent="0">
              <a:buNone/>
            </a:pPr>
            <a:r>
              <a:rPr lang="en-GB" dirty="0"/>
              <a:t>Whether ‘pushed’ or ‘pulled’ into trafficking, the coercion or force used by the traffickers ensures that their victims become tied to them. </a:t>
            </a:r>
          </a:p>
          <a:p>
            <a:pPr marL="0" indent="0">
              <a:buNone/>
            </a:pPr>
            <a:r>
              <a:rPr lang="en-GB" dirty="0"/>
              <a:t>Traffickers use both force and fear to maintain these ties including:</a:t>
            </a:r>
          </a:p>
          <a:p>
            <a:r>
              <a:rPr lang="en-GB" dirty="0"/>
              <a:t>The threat of physical harm to the victims</a:t>
            </a:r>
          </a:p>
          <a:p>
            <a:r>
              <a:rPr lang="en-GB" dirty="0"/>
              <a:t>The threat of physical harm to victims’ families or friends</a:t>
            </a:r>
          </a:p>
          <a:p>
            <a:r>
              <a:rPr lang="en-GB" dirty="0"/>
              <a:t>Developing the victim’s dependency on drugs which the traffickers supply</a:t>
            </a:r>
          </a:p>
          <a:p>
            <a:r>
              <a:rPr lang="en-GB" dirty="0"/>
              <a:t>Developing the victim’s dependency on alcohol which the traffickers supply</a:t>
            </a:r>
          </a:p>
          <a:p>
            <a:endParaRPr lang="en-GB" dirty="0"/>
          </a:p>
          <a:p>
            <a:endParaRPr lang="en-GB" dirty="0"/>
          </a:p>
        </p:txBody>
      </p:sp>
    </p:spTree>
    <p:extLst>
      <p:ext uri="{BB962C8B-B14F-4D97-AF65-F5344CB8AC3E}">
        <p14:creationId xmlns:p14="http://schemas.microsoft.com/office/powerpoint/2010/main" val="34754757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24136"/>
          </a:xfrm>
        </p:spPr>
        <p:txBody>
          <a:bodyPr>
            <a:normAutofit fontScale="90000"/>
          </a:bodyPr>
          <a:lstStyle/>
          <a:p>
            <a:r>
              <a:rPr lang="en-GB" dirty="0"/>
              <a:t>4. How can we combat THB in </a:t>
            </a:r>
            <a:br>
              <a:rPr lang="en-GB" dirty="0"/>
            </a:br>
            <a:r>
              <a:rPr lang="en-GB" dirty="0"/>
              <a:t>the front-of-house</a:t>
            </a:r>
            <a:r>
              <a:rPr lang="en-GB" dirty="0" smtClean="0"/>
              <a:t>?</a:t>
            </a:r>
            <a:endParaRPr lang="en-GB" dirty="0"/>
          </a:p>
        </p:txBody>
      </p:sp>
      <p:sp>
        <p:nvSpPr>
          <p:cNvPr id="3" name="Content Placeholder 2"/>
          <p:cNvSpPr>
            <a:spLocks noGrp="1"/>
          </p:cNvSpPr>
          <p:nvPr>
            <p:ph sz="quarter" idx="1"/>
          </p:nvPr>
        </p:nvSpPr>
        <p:spPr/>
        <p:txBody>
          <a:bodyPr/>
          <a:lstStyle/>
          <a:p>
            <a:endParaRPr lang="en-GB"/>
          </a:p>
        </p:txBody>
      </p:sp>
      <p:pic>
        <p:nvPicPr>
          <p:cNvPr id="4" name="Shape 219"/>
          <p:cNvPicPr preferRelativeResize="0">
            <a:picLocks/>
          </p:cNvPicPr>
          <p:nvPr/>
        </p:nvPicPr>
        <p:blipFill rotWithShape="1">
          <a:blip r:embed="rId2">
            <a:alphaModFix/>
          </a:blip>
          <a:srcRect/>
          <a:stretch/>
        </p:blipFill>
        <p:spPr>
          <a:xfrm>
            <a:off x="179512" y="1556792"/>
            <a:ext cx="8784976" cy="4824536"/>
          </a:xfrm>
          <a:prstGeom prst="rect">
            <a:avLst/>
          </a:prstGeom>
          <a:noFill/>
          <a:ln>
            <a:noFill/>
          </a:ln>
        </p:spPr>
      </p:pic>
    </p:spTree>
    <p:extLst>
      <p:ext uri="{BB962C8B-B14F-4D97-AF65-F5344CB8AC3E}">
        <p14:creationId xmlns:p14="http://schemas.microsoft.com/office/powerpoint/2010/main" val="13391345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1040160"/>
          </a:xfrm>
        </p:spPr>
        <p:txBody>
          <a:bodyPr>
            <a:normAutofit fontScale="90000"/>
          </a:bodyPr>
          <a:lstStyle/>
          <a:p>
            <a:r>
              <a:rPr lang="en-GB" dirty="0"/>
              <a:t>How can we combat THB </a:t>
            </a:r>
            <a:br>
              <a:rPr lang="en-GB" dirty="0"/>
            </a:br>
            <a:r>
              <a:rPr lang="en-GB" dirty="0"/>
              <a:t>in the front-of-house? </a:t>
            </a:r>
            <a:br>
              <a:rPr lang="en-GB" dirty="0"/>
            </a:br>
            <a:endParaRPr lang="en-GB" sz="1600" dirty="0"/>
          </a:p>
        </p:txBody>
      </p:sp>
      <p:sp>
        <p:nvSpPr>
          <p:cNvPr id="3" name="Content Placeholder 2"/>
          <p:cNvSpPr>
            <a:spLocks noGrp="1"/>
          </p:cNvSpPr>
          <p:nvPr>
            <p:ph sz="quarter" idx="1"/>
          </p:nvPr>
        </p:nvSpPr>
        <p:spPr/>
        <p:txBody>
          <a:bodyPr>
            <a:normAutofit/>
          </a:bodyPr>
          <a:lstStyle/>
          <a:p>
            <a:pPr marL="0" indent="0">
              <a:buNone/>
            </a:pPr>
            <a:r>
              <a:rPr lang="en-GB" b="1" dirty="0"/>
              <a:t>Example of signals </a:t>
            </a:r>
            <a:r>
              <a:rPr lang="en-GB" b="1" dirty="0" smtClean="0"/>
              <a:t>(</a:t>
            </a:r>
            <a:r>
              <a:rPr lang="en-GB" b="1" dirty="0"/>
              <a:t>pre-arrival stage</a:t>
            </a:r>
            <a:r>
              <a:rPr lang="en-GB" b="1" dirty="0" smtClean="0"/>
              <a:t>):</a:t>
            </a:r>
            <a:endParaRPr lang="en-GB" dirty="0"/>
          </a:p>
          <a:p>
            <a:r>
              <a:rPr lang="en-GB" dirty="0"/>
              <a:t>Requests for private or isolated rooms</a:t>
            </a:r>
          </a:p>
          <a:p>
            <a:r>
              <a:rPr lang="en-GB" dirty="0"/>
              <a:t>Questions about hotel security</a:t>
            </a:r>
          </a:p>
          <a:p>
            <a:r>
              <a:rPr lang="en-GB" dirty="0"/>
              <a:t>Reservation not in name of person booking, not </a:t>
            </a:r>
            <a:r>
              <a:rPr lang="en-GB" dirty="0" smtClean="0"/>
              <a:t>in person(s</a:t>
            </a:r>
            <a:r>
              <a:rPr lang="en-GB" dirty="0"/>
              <a:t>) staying</a:t>
            </a:r>
          </a:p>
          <a:p>
            <a:r>
              <a:rPr lang="en-GB" dirty="0"/>
              <a:t>Unusual block bookings by third party </a:t>
            </a:r>
            <a:r>
              <a:rPr lang="en-GB" dirty="0" smtClean="0"/>
              <a:t>distributors (e.g</a:t>
            </a:r>
            <a:r>
              <a:rPr lang="en-GB" dirty="0"/>
              <a:t>. long stay in airports)</a:t>
            </a:r>
          </a:p>
          <a:p>
            <a:r>
              <a:rPr lang="en-GB" dirty="0"/>
              <a:t>Requests for private or isolated </a:t>
            </a:r>
            <a:r>
              <a:rPr lang="en-GB" dirty="0" smtClean="0"/>
              <a:t>rooms</a:t>
            </a:r>
          </a:p>
          <a:p>
            <a:pPr marL="0" indent="0" algn="r">
              <a:buNone/>
            </a:pPr>
            <a:r>
              <a:rPr lang="en-GB" sz="2400" dirty="0"/>
              <a:t>(continued…)</a:t>
            </a:r>
            <a:endParaRPr lang="en-GB" dirty="0"/>
          </a:p>
          <a:p>
            <a:endParaRPr lang="en-GB" dirty="0"/>
          </a:p>
          <a:p>
            <a:endParaRPr lang="en-GB" dirty="0"/>
          </a:p>
        </p:txBody>
      </p:sp>
    </p:spTree>
    <p:extLst>
      <p:ext uri="{BB962C8B-B14F-4D97-AF65-F5344CB8AC3E}">
        <p14:creationId xmlns:p14="http://schemas.microsoft.com/office/powerpoint/2010/main" val="2108350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COMBAT THB: The Framework </a:t>
            </a:r>
          </a:p>
        </p:txBody>
      </p:sp>
      <p:sp>
        <p:nvSpPr>
          <p:cNvPr id="3" name="Content Placeholder 2"/>
          <p:cNvSpPr>
            <a:spLocks noGrp="1"/>
          </p:cNvSpPr>
          <p:nvPr>
            <p:ph sz="quarter" idx="1"/>
          </p:nvPr>
        </p:nvSpPr>
        <p:spPr/>
        <p:txBody>
          <a:bodyPr>
            <a:normAutofit fontScale="85000" lnSpcReduction="20000"/>
          </a:bodyPr>
          <a:lstStyle/>
          <a:p>
            <a:pPr marL="0" indent="0">
              <a:buNone/>
            </a:pPr>
            <a:r>
              <a:rPr lang="en-GB" b="1" dirty="0"/>
              <a:t>Why targeting THB? </a:t>
            </a:r>
          </a:p>
          <a:p>
            <a:r>
              <a:rPr lang="en-GB" dirty="0"/>
              <a:t>One of the most profitable types of crime today after arms and drugs trading</a:t>
            </a:r>
          </a:p>
          <a:p>
            <a:r>
              <a:rPr lang="en-GB" dirty="0"/>
              <a:t>An approx. US$ 150 billion business per year</a:t>
            </a:r>
          </a:p>
          <a:p>
            <a:r>
              <a:rPr lang="en-GB" dirty="0"/>
              <a:t>2/3 of it from commercial sexual exploitation, 1/3 from forced labour exploitation</a:t>
            </a:r>
          </a:p>
          <a:p>
            <a:endParaRPr lang="en-GB" dirty="0"/>
          </a:p>
          <a:p>
            <a:pPr marL="0" indent="0">
              <a:buNone/>
            </a:pPr>
            <a:r>
              <a:rPr lang="en-GB" b="1" dirty="0"/>
              <a:t>Who? </a:t>
            </a:r>
          </a:p>
          <a:p>
            <a:r>
              <a:rPr lang="en-GB" dirty="0"/>
              <a:t>A team of 3 universities with established reputation in hospitality joined forces with a CSO with track record in the field of human trafficking prevention and assistance</a:t>
            </a:r>
          </a:p>
          <a:p>
            <a:r>
              <a:rPr lang="en-GB" dirty="0"/>
              <a:t>Oxford Brookes University (leading partner), University of West London, Lapland Institute for Applied Science, </a:t>
            </a:r>
            <a:r>
              <a:rPr lang="en-GB" dirty="0" err="1"/>
              <a:t>Rațiu</a:t>
            </a:r>
            <a:r>
              <a:rPr lang="en-GB" dirty="0"/>
              <a:t> Foundation for Democracy</a:t>
            </a:r>
          </a:p>
          <a:p>
            <a:endParaRPr lang="en-GB" dirty="0"/>
          </a:p>
          <a:p>
            <a:endParaRPr lang="en-GB" dirty="0"/>
          </a:p>
        </p:txBody>
      </p:sp>
    </p:spTree>
    <p:extLst>
      <p:ext uri="{BB962C8B-B14F-4D97-AF65-F5344CB8AC3E}">
        <p14:creationId xmlns:p14="http://schemas.microsoft.com/office/powerpoint/2010/main" val="30828195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1040160"/>
          </a:xfrm>
        </p:spPr>
        <p:txBody>
          <a:bodyPr>
            <a:normAutofit fontScale="90000"/>
          </a:bodyPr>
          <a:lstStyle/>
          <a:p>
            <a:r>
              <a:rPr lang="en-GB" dirty="0"/>
              <a:t>How can we combat THB </a:t>
            </a:r>
            <a:br>
              <a:rPr lang="en-GB" dirty="0"/>
            </a:br>
            <a:r>
              <a:rPr lang="en-GB" dirty="0"/>
              <a:t>in the front-of-house? </a:t>
            </a:r>
            <a:br>
              <a:rPr lang="en-GB" dirty="0"/>
            </a:br>
            <a:endParaRPr lang="en-GB" sz="1600" dirty="0"/>
          </a:p>
        </p:txBody>
      </p:sp>
      <p:sp>
        <p:nvSpPr>
          <p:cNvPr id="3" name="Content Placeholder 2"/>
          <p:cNvSpPr>
            <a:spLocks noGrp="1"/>
          </p:cNvSpPr>
          <p:nvPr>
            <p:ph sz="quarter" idx="1"/>
          </p:nvPr>
        </p:nvSpPr>
        <p:spPr/>
        <p:txBody>
          <a:bodyPr>
            <a:normAutofit fontScale="85000" lnSpcReduction="10000"/>
          </a:bodyPr>
          <a:lstStyle/>
          <a:p>
            <a:pPr marL="0" indent="0">
              <a:buNone/>
            </a:pPr>
            <a:r>
              <a:rPr lang="en-GB" b="1" dirty="0"/>
              <a:t>Examples of procedures and standards </a:t>
            </a:r>
            <a:r>
              <a:rPr lang="en-GB" b="1" dirty="0" smtClean="0"/>
              <a:t>providing barriers:</a:t>
            </a:r>
            <a:endParaRPr lang="en-GB" dirty="0"/>
          </a:p>
          <a:p>
            <a:r>
              <a:rPr lang="en-GB" dirty="0"/>
              <a:t>Probes into the reasons given for this request. </a:t>
            </a:r>
          </a:p>
          <a:p>
            <a:r>
              <a:rPr lang="en-GB" dirty="0"/>
              <a:t>Ask guests if they are expecting visitors</a:t>
            </a:r>
          </a:p>
          <a:p>
            <a:r>
              <a:rPr lang="en-GB" dirty="0"/>
              <a:t>Probes into reasons given for this request. Provide statements on hotel security and room access policies</a:t>
            </a:r>
          </a:p>
          <a:p>
            <a:r>
              <a:rPr lang="en-GB" dirty="0"/>
              <a:t>Require notification of all names and addresses of those staying in hotel</a:t>
            </a:r>
          </a:p>
          <a:p>
            <a:r>
              <a:rPr lang="en-GB" dirty="0"/>
              <a:t>Monitor cancellation rate of such bookings and identify origin</a:t>
            </a:r>
          </a:p>
          <a:p>
            <a:r>
              <a:rPr lang="en-GB" dirty="0"/>
              <a:t>Probes into the reasons given for this request. Ask guests if they are expecting visitors</a:t>
            </a:r>
          </a:p>
          <a:p>
            <a:pPr marL="0" indent="0" algn="r">
              <a:buNone/>
            </a:pPr>
            <a:r>
              <a:rPr lang="en-GB" dirty="0"/>
              <a:t>(</a:t>
            </a:r>
            <a:r>
              <a:rPr lang="en-GB" dirty="0" smtClean="0"/>
              <a:t>continued…)</a:t>
            </a:r>
            <a:endParaRPr lang="en-GB" dirty="0"/>
          </a:p>
          <a:p>
            <a:endParaRPr lang="en-GB" dirty="0"/>
          </a:p>
        </p:txBody>
      </p:sp>
    </p:spTree>
    <p:extLst>
      <p:ext uri="{BB962C8B-B14F-4D97-AF65-F5344CB8AC3E}">
        <p14:creationId xmlns:p14="http://schemas.microsoft.com/office/powerpoint/2010/main" val="2938019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1040160"/>
          </a:xfrm>
        </p:spPr>
        <p:txBody>
          <a:bodyPr>
            <a:normAutofit fontScale="90000"/>
          </a:bodyPr>
          <a:lstStyle/>
          <a:p>
            <a:r>
              <a:rPr lang="en-GB" dirty="0"/>
              <a:t>How can we combat THB </a:t>
            </a:r>
            <a:br>
              <a:rPr lang="en-GB" dirty="0"/>
            </a:br>
            <a:r>
              <a:rPr lang="en-GB" dirty="0"/>
              <a:t>in the front-of-house? </a:t>
            </a:r>
            <a:br>
              <a:rPr lang="en-GB" dirty="0"/>
            </a:br>
            <a:endParaRPr lang="en-GB" sz="1600" dirty="0"/>
          </a:p>
        </p:txBody>
      </p:sp>
      <p:sp>
        <p:nvSpPr>
          <p:cNvPr id="3" name="Content Placeholder 2"/>
          <p:cNvSpPr>
            <a:spLocks noGrp="1"/>
          </p:cNvSpPr>
          <p:nvPr>
            <p:ph sz="quarter" idx="1"/>
          </p:nvPr>
        </p:nvSpPr>
        <p:spPr/>
        <p:txBody>
          <a:bodyPr>
            <a:normAutofit/>
          </a:bodyPr>
          <a:lstStyle/>
          <a:p>
            <a:pPr marL="0" indent="0">
              <a:buNone/>
            </a:pPr>
            <a:r>
              <a:rPr lang="en-GB" b="1" dirty="0"/>
              <a:t>Examples of signals (arrival stage</a:t>
            </a:r>
            <a:r>
              <a:rPr lang="en-GB" b="1" dirty="0" smtClean="0"/>
              <a:t>):</a:t>
            </a:r>
            <a:endParaRPr lang="en-GB" b="1" dirty="0"/>
          </a:p>
          <a:p>
            <a:r>
              <a:rPr lang="en-GB" dirty="0"/>
              <a:t>Behaviour of minors/women arriving, intimidated, frightened, and/or </a:t>
            </a:r>
            <a:r>
              <a:rPr lang="en-GB" dirty="0" smtClean="0"/>
              <a:t>distressed</a:t>
            </a:r>
            <a:endParaRPr lang="en-GB" dirty="0"/>
          </a:p>
          <a:p>
            <a:r>
              <a:rPr lang="en-GB" dirty="0"/>
              <a:t>Signs of physical abuse and </a:t>
            </a:r>
            <a:r>
              <a:rPr lang="en-GB" dirty="0" smtClean="0"/>
              <a:t>exhaustion</a:t>
            </a:r>
            <a:endParaRPr lang="en-GB" dirty="0"/>
          </a:p>
          <a:p>
            <a:r>
              <a:rPr lang="en-GB" dirty="0"/>
              <a:t>Limited or excessive luggage and request for assistance </a:t>
            </a:r>
            <a:r>
              <a:rPr lang="en-GB" dirty="0" smtClean="0"/>
              <a:t>declined</a:t>
            </a:r>
            <a:endParaRPr lang="en-GB" dirty="0"/>
          </a:p>
          <a:p>
            <a:r>
              <a:rPr lang="en-GB" dirty="0"/>
              <a:t>Guest name does not match </a:t>
            </a:r>
            <a:r>
              <a:rPr lang="en-GB" dirty="0" smtClean="0"/>
              <a:t>booking</a:t>
            </a:r>
          </a:p>
          <a:p>
            <a:pPr marL="0" indent="0" algn="r">
              <a:buNone/>
            </a:pPr>
            <a:r>
              <a:rPr lang="en-GB" sz="2400" dirty="0"/>
              <a:t>(continued…)</a:t>
            </a:r>
            <a:endParaRPr lang="en-GB" dirty="0"/>
          </a:p>
          <a:p>
            <a:pPr marL="0" indent="0" algn="r">
              <a:buNone/>
            </a:pPr>
            <a:endParaRPr lang="en-GB" dirty="0"/>
          </a:p>
          <a:p>
            <a:endParaRPr lang="en-GB" dirty="0"/>
          </a:p>
          <a:p>
            <a:endParaRPr lang="en-GB" dirty="0"/>
          </a:p>
        </p:txBody>
      </p:sp>
    </p:spTree>
    <p:extLst>
      <p:ext uri="{BB962C8B-B14F-4D97-AF65-F5344CB8AC3E}">
        <p14:creationId xmlns:p14="http://schemas.microsoft.com/office/powerpoint/2010/main" val="11963001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1040160"/>
          </a:xfrm>
        </p:spPr>
        <p:txBody>
          <a:bodyPr>
            <a:normAutofit fontScale="90000"/>
          </a:bodyPr>
          <a:lstStyle/>
          <a:p>
            <a:r>
              <a:rPr lang="en-GB" dirty="0"/>
              <a:t>How can we combat THB </a:t>
            </a:r>
            <a:br>
              <a:rPr lang="en-GB" dirty="0"/>
            </a:br>
            <a:r>
              <a:rPr lang="en-GB" dirty="0"/>
              <a:t>in the front-of-house? </a:t>
            </a:r>
            <a:br>
              <a:rPr lang="en-GB" dirty="0"/>
            </a:br>
            <a:endParaRPr lang="en-GB" sz="1600" dirty="0"/>
          </a:p>
        </p:txBody>
      </p:sp>
      <p:sp>
        <p:nvSpPr>
          <p:cNvPr id="3" name="Content Placeholder 2"/>
          <p:cNvSpPr>
            <a:spLocks noGrp="1"/>
          </p:cNvSpPr>
          <p:nvPr>
            <p:ph sz="quarter" idx="1"/>
          </p:nvPr>
        </p:nvSpPr>
        <p:spPr/>
        <p:txBody>
          <a:bodyPr>
            <a:normAutofit/>
          </a:bodyPr>
          <a:lstStyle/>
          <a:p>
            <a:pPr marL="0" indent="0">
              <a:buNone/>
            </a:pPr>
            <a:r>
              <a:rPr lang="en-GB" b="1" dirty="0"/>
              <a:t>Examples of procedures and standards providing </a:t>
            </a:r>
            <a:r>
              <a:rPr lang="en-GB" b="1" dirty="0" smtClean="0"/>
              <a:t>barriers:</a:t>
            </a:r>
            <a:endParaRPr lang="en-GB" b="1" dirty="0"/>
          </a:p>
          <a:p>
            <a:r>
              <a:rPr lang="en-GB" dirty="0"/>
              <a:t>Ask politely whether everything is </a:t>
            </a:r>
            <a:r>
              <a:rPr lang="en-GB" dirty="0" smtClean="0"/>
              <a:t>okay </a:t>
            </a:r>
          </a:p>
          <a:p>
            <a:r>
              <a:rPr lang="en-GB" dirty="0" smtClean="0"/>
              <a:t>Assign </a:t>
            </a:r>
            <a:r>
              <a:rPr lang="en-GB" dirty="0"/>
              <a:t>highly visible room and monitor behaviour more closely throughout the </a:t>
            </a:r>
            <a:r>
              <a:rPr lang="en-GB" dirty="0" smtClean="0"/>
              <a:t>stay</a:t>
            </a:r>
            <a:endParaRPr lang="en-GB" dirty="0"/>
          </a:p>
          <a:p>
            <a:r>
              <a:rPr lang="en-GB" dirty="0"/>
              <a:t>If limited luggage, then ask whether luggage will arrive </a:t>
            </a:r>
            <a:r>
              <a:rPr lang="en-GB" dirty="0" smtClean="0"/>
              <a:t>later</a:t>
            </a:r>
            <a:endParaRPr lang="en-GB" dirty="0"/>
          </a:p>
          <a:p>
            <a:r>
              <a:rPr lang="en-GB" dirty="0"/>
              <a:t>Require passport and other identification </a:t>
            </a:r>
            <a:r>
              <a:rPr lang="en-GB" dirty="0" smtClean="0"/>
              <a:t>documents</a:t>
            </a:r>
          </a:p>
          <a:p>
            <a:pPr marL="0" indent="0" algn="r">
              <a:buNone/>
            </a:pPr>
            <a:r>
              <a:rPr lang="en-GB" sz="2400" dirty="0"/>
              <a:t>(continued</a:t>
            </a:r>
            <a:r>
              <a:rPr lang="en-GB" sz="2400" dirty="0" smtClean="0"/>
              <a:t>…)</a:t>
            </a:r>
            <a:endParaRPr lang="en-GB" dirty="0"/>
          </a:p>
          <a:p>
            <a:endParaRPr lang="en-GB" dirty="0"/>
          </a:p>
          <a:p>
            <a:endParaRPr lang="en-GB" dirty="0"/>
          </a:p>
          <a:p>
            <a:endParaRPr lang="en-GB" dirty="0"/>
          </a:p>
        </p:txBody>
      </p:sp>
    </p:spTree>
    <p:extLst>
      <p:ext uri="{BB962C8B-B14F-4D97-AF65-F5344CB8AC3E}">
        <p14:creationId xmlns:p14="http://schemas.microsoft.com/office/powerpoint/2010/main" val="2314439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1040160"/>
          </a:xfrm>
        </p:spPr>
        <p:txBody>
          <a:bodyPr>
            <a:normAutofit fontScale="90000"/>
          </a:bodyPr>
          <a:lstStyle/>
          <a:p>
            <a:r>
              <a:rPr lang="en-GB" dirty="0"/>
              <a:t>How can we combat THB </a:t>
            </a:r>
            <a:br>
              <a:rPr lang="en-GB" dirty="0"/>
            </a:br>
            <a:r>
              <a:rPr lang="en-GB" dirty="0"/>
              <a:t>in the front-of-house? </a:t>
            </a:r>
            <a:br>
              <a:rPr lang="en-GB" dirty="0"/>
            </a:br>
            <a:endParaRPr lang="en-GB" sz="1600" dirty="0"/>
          </a:p>
        </p:txBody>
      </p:sp>
      <p:sp>
        <p:nvSpPr>
          <p:cNvPr id="3" name="Content Placeholder 2"/>
          <p:cNvSpPr>
            <a:spLocks noGrp="1"/>
          </p:cNvSpPr>
          <p:nvPr>
            <p:ph sz="quarter" idx="1"/>
          </p:nvPr>
        </p:nvSpPr>
        <p:spPr/>
        <p:txBody>
          <a:bodyPr>
            <a:normAutofit/>
          </a:bodyPr>
          <a:lstStyle/>
          <a:p>
            <a:pPr marL="0" indent="0">
              <a:buNone/>
            </a:pPr>
            <a:r>
              <a:rPr lang="en-GB" b="1" dirty="0"/>
              <a:t>Examples of signals (occupancy stage</a:t>
            </a:r>
            <a:r>
              <a:rPr lang="en-GB" b="1" dirty="0" smtClean="0"/>
              <a:t>):</a:t>
            </a:r>
            <a:endParaRPr lang="en-GB" b="1" dirty="0"/>
          </a:p>
          <a:p>
            <a:r>
              <a:rPr lang="en-GB" dirty="0"/>
              <a:t>Young </a:t>
            </a:r>
            <a:r>
              <a:rPr lang="en-GB" dirty="0" smtClean="0"/>
              <a:t>persons </a:t>
            </a:r>
            <a:r>
              <a:rPr lang="en-GB" dirty="0"/>
              <a:t>loitering with significantly older guests </a:t>
            </a:r>
          </a:p>
          <a:p>
            <a:r>
              <a:rPr lang="en-GB" dirty="0"/>
              <a:t>Guests come and go from the hotel at unusual </a:t>
            </a:r>
            <a:r>
              <a:rPr lang="en-GB" dirty="0" smtClean="0"/>
              <a:t>hours</a:t>
            </a:r>
            <a:endParaRPr lang="en-GB" dirty="0"/>
          </a:p>
          <a:p>
            <a:r>
              <a:rPr lang="en-GB" dirty="0"/>
              <a:t>Young persons loitering in public or external </a:t>
            </a:r>
            <a:r>
              <a:rPr lang="en-GB" dirty="0" smtClean="0"/>
              <a:t>areas</a:t>
            </a:r>
            <a:endParaRPr lang="en-GB" dirty="0"/>
          </a:p>
          <a:p>
            <a:r>
              <a:rPr lang="en-GB" dirty="0"/>
              <a:t>DND sign on door throughout </a:t>
            </a:r>
            <a:r>
              <a:rPr lang="en-GB" dirty="0" smtClean="0"/>
              <a:t>stay</a:t>
            </a:r>
            <a:endParaRPr lang="en-GB" dirty="0"/>
          </a:p>
          <a:p>
            <a:r>
              <a:rPr lang="en-GB" dirty="0"/>
              <a:t>Fire exits used as entrance/exit to </a:t>
            </a:r>
            <a:r>
              <a:rPr lang="en-GB" dirty="0" smtClean="0"/>
              <a:t>hotel</a:t>
            </a:r>
          </a:p>
          <a:p>
            <a:pPr marL="0" indent="0" algn="r">
              <a:buNone/>
            </a:pPr>
            <a:r>
              <a:rPr lang="en-GB" sz="2400" dirty="0"/>
              <a:t>(continued…)</a:t>
            </a:r>
            <a:endParaRPr lang="en-GB" dirty="0"/>
          </a:p>
          <a:p>
            <a:pPr algn="r"/>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2974105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1040160"/>
          </a:xfrm>
        </p:spPr>
        <p:txBody>
          <a:bodyPr>
            <a:normAutofit fontScale="90000"/>
          </a:bodyPr>
          <a:lstStyle/>
          <a:p>
            <a:r>
              <a:rPr lang="en-GB" dirty="0"/>
              <a:t>How can we combat THB </a:t>
            </a:r>
            <a:br>
              <a:rPr lang="en-GB" dirty="0"/>
            </a:br>
            <a:r>
              <a:rPr lang="en-GB" dirty="0"/>
              <a:t>in the front-of-house? </a:t>
            </a:r>
            <a:br>
              <a:rPr lang="en-GB" dirty="0"/>
            </a:br>
            <a:endParaRPr lang="en-GB" sz="1600" dirty="0"/>
          </a:p>
        </p:txBody>
      </p:sp>
      <p:sp>
        <p:nvSpPr>
          <p:cNvPr id="3" name="Content Placeholder 2"/>
          <p:cNvSpPr>
            <a:spLocks noGrp="1"/>
          </p:cNvSpPr>
          <p:nvPr>
            <p:ph sz="quarter" idx="1"/>
          </p:nvPr>
        </p:nvSpPr>
        <p:spPr/>
        <p:txBody>
          <a:bodyPr>
            <a:normAutofit lnSpcReduction="10000"/>
          </a:bodyPr>
          <a:lstStyle/>
          <a:p>
            <a:pPr marL="0" indent="0">
              <a:buNone/>
            </a:pPr>
            <a:r>
              <a:rPr lang="en-GB" b="1" dirty="0"/>
              <a:t>Examples of procedures and standards providing </a:t>
            </a:r>
            <a:r>
              <a:rPr lang="en-GB" b="1" dirty="0" smtClean="0"/>
              <a:t>barriers:</a:t>
            </a:r>
            <a:endParaRPr lang="en-GB" b="1" dirty="0"/>
          </a:p>
          <a:p>
            <a:r>
              <a:rPr lang="en-GB" dirty="0"/>
              <a:t>Ask security staff to make contact and probe the reason for their </a:t>
            </a:r>
            <a:r>
              <a:rPr lang="en-GB" dirty="0" smtClean="0"/>
              <a:t>visit</a:t>
            </a:r>
            <a:endParaRPr lang="en-GB" dirty="0"/>
          </a:p>
          <a:p>
            <a:r>
              <a:rPr lang="en-GB" dirty="0"/>
              <a:t>For required fire exits, make them "exit only" doors and consider converting them to alarm doors, suitable for emergency use </a:t>
            </a:r>
            <a:r>
              <a:rPr lang="en-GB" dirty="0" smtClean="0"/>
              <a:t>only</a:t>
            </a:r>
            <a:endParaRPr lang="en-GB" dirty="0"/>
          </a:p>
          <a:p>
            <a:r>
              <a:rPr lang="en-GB" dirty="0" smtClean="0"/>
              <a:t>Room </a:t>
            </a:r>
            <a:r>
              <a:rPr lang="en-GB" dirty="0"/>
              <a:t>should not remain without service for more than 24 hours, unless requested and approved by GM </a:t>
            </a:r>
            <a:endParaRPr lang="en-GB" dirty="0" smtClean="0"/>
          </a:p>
          <a:p>
            <a:pPr marL="0" indent="0" algn="r">
              <a:buNone/>
            </a:pPr>
            <a:r>
              <a:rPr lang="en-GB" sz="2400" dirty="0"/>
              <a:t>(continued…)</a:t>
            </a:r>
            <a:endParaRPr lang="en-GB" dirty="0"/>
          </a:p>
          <a:p>
            <a:pPr algn="r"/>
            <a:endParaRPr lang="en-GB" dirty="0"/>
          </a:p>
          <a:p>
            <a:endParaRPr lang="en-GB" dirty="0"/>
          </a:p>
        </p:txBody>
      </p:sp>
    </p:spTree>
    <p:extLst>
      <p:ext uri="{BB962C8B-B14F-4D97-AF65-F5344CB8AC3E}">
        <p14:creationId xmlns:p14="http://schemas.microsoft.com/office/powerpoint/2010/main" val="16439358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1040160"/>
          </a:xfrm>
        </p:spPr>
        <p:txBody>
          <a:bodyPr>
            <a:normAutofit fontScale="90000"/>
          </a:bodyPr>
          <a:lstStyle/>
          <a:p>
            <a:r>
              <a:rPr lang="en-GB" dirty="0"/>
              <a:t>How can we combat THB </a:t>
            </a:r>
            <a:br>
              <a:rPr lang="en-GB" dirty="0"/>
            </a:br>
            <a:r>
              <a:rPr lang="en-GB" dirty="0"/>
              <a:t>in the front-of-house? </a:t>
            </a:r>
            <a:br>
              <a:rPr lang="en-GB" dirty="0"/>
            </a:br>
            <a:endParaRPr lang="en-GB" sz="1600" dirty="0"/>
          </a:p>
        </p:txBody>
      </p:sp>
      <p:sp>
        <p:nvSpPr>
          <p:cNvPr id="3" name="Content Placeholder 2"/>
          <p:cNvSpPr>
            <a:spLocks noGrp="1"/>
          </p:cNvSpPr>
          <p:nvPr>
            <p:ph sz="quarter" idx="1"/>
          </p:nvPr>
        </p:nvSpPr>
        <p:spPr/>
        <p:txBody>
          <a:bodyPr>
            <a:normAutofit fontScale="77500" lnSpcReduction="20000"/>
          </a:bodyPr>
          <a:lstStyle/>
          <a:p>
            <a:pPr marL="0" indent="0">
              <a:buNone/>
            </a:pPr>
            <a:r>
              <a:rPr lang="en-GB" b="1" dirty="0"/>
              <a:t>Examples of signals (departure stage</a:t>
            </a:r>
            <a:r>
              <a:rPr lang="en-GB" b="1" dirty="0" smtClean="0"/>
              <a:t>):</a:t>
            </a:r>
            <a:endParaRPr lang="en-GB" b="1" dirty="0"/>
          </a:p>
          <a:p>
            <a:r>
              <a:rPr lang="en-GB" dirty="0"/>
              <a:t>Refusing to leave credit card imprint and/or wanting to only pay in </a:t>
            </a:r>
            <a:r>
              <a:rPr lang="en-GB" dirty="0" smtClean="0"/>
              <a:t>cash</a:t>
            </a:r>
            <a:endParaRPr lang="en-GB" dirty="0"/>
          </a:p>
          <a:p>
            <a:r>
              <a:rPr lang="en-GB" dirty="0"/>
              <a:t>A willingness to pay for multiple nights in advance, particularly in cash</a:t>
            </a:r>
            <a:r>
              <a:rPr lang="en-GB" dirty="0" smtClean="0"/>
              <a:t>.</a:t>
            </a:r>
            <a:endParaRPr lang="en-GB" dirty="0"/>
          </a:p>
          <a:p>
            <a:r>
              <a:rPr lang="en-GB" dirty="0"/>
              <a:t>Evidence of large amounts of </a:t>
            </a:r>
            <a:r>
              <a:rPr lang="en-GB" dirty="0" smtClean="0"/>
              <a:t>cash</a:t>
            </a:r>
            <a:endParaRPr lang="en-GB" dirty="0"/>
          </a:p>
          <a:p>
            <a:r>
              <a:rPr lang="en-GB" dirty="0"/>
              <a:t>Different guest (s) collected from hotel by same taxi driver/cab number  or other private </a:t>
            </a:r>
            <a:r>
              <a:rPr lang="en-GB" dirty="0" smtClean="0"/>
              <a:t>vehicle</a:t>
            </a:r>
          </a:p>
          <a:p>
            <a:endParaRPr lang="en-GB" dirty="0" smtClean="0"/>
          </a:p>
          <a:p>
            <a:pPr marL="0" indent="0">
              <a:buNone/>
            </a:pPr>
            <a:r>
              <a:rPr lang="en-GB" b="1" dirty="0"/>
              <a:t>Examples of procedures and standards providing </a:t>
            </a:r>
            <a:r>
              <a:rPr lang="en-GB" b="1" dirty="0" smtClean="0"/>
              <a:t>barriers:</a:t>
            </a:r>
            <a:endParaRPr lang="en-GB" b="1" dirty="0"/>
          </a:p>
          <a:p>
            <a:r>
              <a:rPr lang="en-GB" dirty="0"/>
              <a:t>Hotel should require credit or debit card otherwise a mandatory requirement is a scanned copy of photo I.D</a:t>
            </a:r>
            <a:r>
              <a:rPr lang="en-GB" dirty="0" smtClean="0"/>
              <a:t>.</a:t>
            </a:r>
            <a:endParaRPr lang="en-GB" dirty="0"/>
          </a:p>
          <a:p>
            <a:r>
              <a:rPr lang="en-GB" dirty="0"/>
              <a:t>Hotel should require a credit or debit card as a </a:t>
            </a:r>
            <a:r>
              <a:rPr lang="en-GB" dirty="0" smtClean="0"/>
              <a:t>guarantor</a:t>
            </a:r>
            <a:endParaRPr lang="en-GB" dirty="0"/>
          </a:p>
          <a:p>
            <a:r>
              <a:rPr lang="en-GB" dirty="0"/>
              <a:t>Keep  diary entry of this event and note vehicle plate number(s</a:t>
            </a:r>
            <a:r>
              <a:rPr lang="en-GB" dirty="0" smtClean="0"/>
              <a:t>)</a:t>
            </a:r>
          </a:p>
          <a:p>
            <a:pPr marL="0" indent="0" algn="r">
              <a:buNone/>
            </a:pPr>
            <a:endParaRPr lang="en-GB" dirty="0"/>
          </a:p>
          <a:p>
            <a:endParaRPr lang="en-GB" dirty="0" smtClean="0"/>
          </a:p>
          <a:p>
            <a:endParaRPr lang="en-GB" dirty="0"/>
          </a:p>
          <a:p>
            <a:endParaRPr lang="en-GB" dirty="0"/>
          </a:p>
        </p:txBody>
      </p:sp>
    </p:spTree>
    <p:extLst>
      <p:ext uri="{BB962C8B-B14F-4D97-AF65-F5344CB8AC3E}">
        <p14:creationId xmlns:p14="http://schemas.microsoft.com/office/powerpoint/2010/main" val="36665025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2600" dirty="0"/>
              <a:t>Group discussion: What “shrimp cocktails” and “freshly picked berries”  have to do with human trafficking? </a:t>
            </a:r>
          </a:p>
        </p:txBody>
      </p:sp>
      <p:sp>
        <p:nvSpPr>
          <p:cNvPr id="3" name="Content Placeholder 2"/>
          <p:cNvSpPr>
            <a:spLocks noGrp="1"/>
          </p:cNvSpPr>
          <p:nvPr>
            <p:ph sz="quarter" idx="1"/>
          </p:nvPr>
        </p:nvSpPr>
        <p:spPr/>
        <p:txBody>
          <a:bodyPr>
            <a:normAutofit fontScale="92500" lnSpcReduction="10000"/>
          </a:bodyPr>
          <a:lstStyle/>
          <a:p>
            <a:pPr marL="0" indent="0">
              <a:buNone/>
            </a:pPr>
            <a:endParaRPr lang="en-GB" dirty="0"/>
          </a:p>
          <a:p>
            <a:pPr marL="0" indent="0">
              <a:buNone/>
            </a:pPr>
            <a:r>
              <a:rPr lang="en-GB" dirty="0"/>
              <a:t>What products supplied to hotels could have been produced with trafficked </a:t>
            </a:r>
            <a:r>
              <a:rPr lang="en-GB" dirty="0" smtClean="0"/>
              <a:t>labour?  </a:t>
            </a:r>
            <a:endParaRPr lang="en-GB" dirty="0"/>
          </a:p>
          <a:p>
            <a:pPr marL="0" indent="0">
              <a:buNone/>
            </a:pPr>
            <a:r>
              <a:rPr lang="en-GB" dirty="0"/>
              <a:t>Select from the items below as to which you think could have been produced in this way.</a:t>
            </a:r>
          </a:p>
          <a:p>
            <a:endParaRPr lang="en-GB" dirty="0"/>
          </a:p>
          <a:p>
            <a:pPr marL="0" indent="0">
              <a:buNone/>
            </a:pPr>
            <a:endParaRPr lang="en-GB" dirty="0" smtClean="0"/>
          </a:p>
          <a:p>
            <a:pPr marL="0" indent="0">
              <a:buNone/>
            </a:pPr>
            <a:endParaRPr lang="en-GB" dirty="0"/>
          </a:p>
          <a:p>
            <a:pPr marL="0" indent="0">
              <a:buNone/>
            </a:pPr>
            <a:endParaRPr lang="en-GB" dirty="0" smtClean="0"/>
          </a:p>
          <a:p>
            <a:pPr marL="0" indent="0">
              <a:buNone/>
            </a:pPr>
            <a:r>
              <a:rPr lang="en-GB" dirty="0" smtClean="0"/>
              <a:t>This </a:t>
            </a:r>
            <a:r>
              <a:rPr lang="en-GB" dirty="0"/>
              <a:t>exercise was based on a similar activity in the UN-GIFT </a:t>
            </a:r>
            <a:r>
              <a:rPr lang="en-GB" dirty="0" smtClean="0"/>
              <a:t>eLearning </a:t>
            </a:r>
            <a:r>
              <a:rPr lang="en-GB" dirty="0"/>
              <a:t>handbook </a:t>
            </a:r>
          </a:p>
          <a:p>
            <a:endParaRPr lang="en-GB" dirty="0"/>
          </a:p>
        </p:txBody>
      </p:sp>
    </p:spTree>
    <p:extLst>
      <p:ext uri="{BB962C8B-B14F-4D97-AF65-F5344CB8AC3E}">
        <p14:creationId xmlns:p14="http://schemas.microsoft.com/office/powerpoint/2010/main" val="42637566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88640"/>
            <a:ext cx="8534400" cy="1080120"/>
          </a:xfrm>
        </p:spPr>
        <p:txBody>
          <a:bodyPr>
            <a:normAutofit fontScale="90000"/>
          </a:bodyPr>
          <a:lstStyle/>
          <a:p>
            <a:r>
              <a:rPr lang="en-GB" dirty="0"/>
              <a:t>5. How can we combat THB </a:t>
            </a:r>
            <a:br>
              <a:rPr lang="en-GB" dirty="0"/>
            </a:br>
            <a:r>
              <a:rPr lang="en-GB" dirty="0"/>
              <a:t>in the back-of-house? </a:t>
            </a:r>
            <a:br>
              <a:rPr lang="en-GB" dirty="0"/>
            </a:br>
            <a:endParaRPr lang="en-GB" sz="1300" dirty="0"/>
          </a:p>
        </p:txBody>
      </p:sp>
      <p:pic>
        <p:nvPicPr>
          <p:cNvPr id="4" name="Picture 2"/>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bwMode="auto">
          <a:xfrm>
            <a:off x="179512" y="1628800"/>
            <a:ext cx="8784976"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164289" y="6052646"/>
            <a:ext cx="1656184" cy="646331"/>
          </a:xfrm>
          <a:prstGeom prst="rect">
            <a:avLst/>
          </a:prstGeom>
          <a:noFill/>
        </p:spPr>
        <p:txBody>
          <a:bodyPr wrap="square" rtlCol="0">
            <a:spAutoFit/>
          </a:bodyPr>
          <a:lstStyle/>
          <a:p>
            <a:r>
              <a:rPr lang="en-GB" dirty="0"/>
              <a:t>(continued…)</a:t>
            </a:r>
          </a:p>
          <a:p>
            <a:endParaRPr lang="en-GB" dirty="0"/>
          </a:p>
        </p:txBody>
      </p:sp>
    </p:spTree>
    <p:extLst>
      <p:ext uri="{BB962C8B-B14F-4D97-AF65-F5344CB8AC3E}">
        <p14:creationId xmlns:p14="http://schemas.microsoft.com/office/powerpoint/2010/main" val="28580868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16632"/>
            <a:ext cx="8534400" cy="1152128"/>
          </a:xfrm>
        </p:spPr>
        <p:txBody>
          <a:bodyPr>
            <a:normAutofit fontScale="90000"/>
          </a:bodyPr>
          <a:lstStyle/>
          <a:p>
            <a:r>
              <a:rPr lang="en-GB" dirty="0" smtClean="0"/>
              <a:t>5. How can we combat THB </a:t>
            </a:r>
            <a:br>
              <a:rPr lang="en-GB" dirty="0" smtClean="0"/>
            </a:br>
            <a:r>
              <a:rPr lang="en-GB" dirty="0" smtClean="0"/>
              <a:t>in the back-of-house? </a:t>
            </a:r>
            <a:br>
              <a:rPr lang="en-GB" dirty="0" smtClean="0"/>
            </a:br>
            <a:endParaRPr lang="en-GB" sz="1300" dirty="0"/>
          </a:p>
        </p:txBody>
      </p:sp>
      <p:sp>
        <p:nvSpPr>
          <p:cNvPr id="3" name="Content Placeholder 2"/>
          <p:cNvSpPr>
            <a:spLocks noGrp="1"/>
          </p:cNvSpPr>
          <p:nvPr>
            <p:ph sz="quarter" idx="1"/>
          </p:nvPr>
        </p:nvSpPr>
        <p:spPr/>
        <p:txBody>
          <a:bodyPr>
            <a:normAutofit fontScale="77500" lnSpcReduction="20000"/>
          </a:bodyPr>
          <a:lstStyle/>
          <a:p>
            <a:pPr marL="0" indent="0">
              <a:buNone/>
            </a:pPr>
            <a:r>
              <a:rPr lang="en-GB" b="1" dirty="0"/>
              <a:t>Examples of Signals in Worker’s </a:t>
            </a:r>
            <a:r>
              <a:rPr lang="en-GB" b="1" dirty="0" smtClean="0"/>
              <a:t>behaviour:</a:t>
            </a:r>
            <a:endParaRPr lang="en-GB" b="1" dirty="0"/>
          </a:p>
          <a:p>
            <a:r>
              <a:rPr lang="en-GB" dirty="0"/>
              <a:t>Physical appearance: victims may show signs of physical or psychological abuse</a:t>
            </a:r>
          </a:p>
          <a:p>
            <a:r>
              <a:rPr lang="en-GB" dirty="0"/>
              <a:t>Isolation</a:t>
            </a:r>
          </a:p>
          <a:p>
            <a:r>
              <a:rPr lang="en-GB" dirty="0"/>
              <a:t>Few or no personal possessions</a:t>
            </a:r>
          </a:p>
          <a:p>
            <a:r>
              <a:rPr lang="en-GB" dirty="0"/>
              <a:t>Restricted freedom of movement</a:t>
            </a:r>
          </a:p>
          <a:p>
            <a:r>
              <a:rPr lang="en-GB" dirty="0"/>
              <a:t>Unusual travel times</a:t>
            </a:r>
          </a:p>
          <a:p>
            <a:r>
              <a:rPr lang="en-GB" dirty="0"/>
              <a:t>Reluctant to seek help</a:t>
            </a:r>
          </a:p>
          <a:p>
            <a:r>
              <a:rPr lang="en-GB" dirty="0"/>
              <a:t>Unable to perform normal working tasks</a:t>
            </a:r>
          </a:p>
          <a:p>
            <a:r>
              <a:rPr lang="en-GB" dirty="0"/>
              <a:t>Erratic behaviour </a:t>
            </a:r>
          </a:p>
          <a:p>
            <a:r>
              <a:rPr lang="en-GB" dirty="0"/>
              <a:t>Unusually high level of absenteeism</a:t>
            </a:r>
          </a:p>
          <a:p>
            <a:r>
              <a:rPr lang="en-GB" dirty="0"/>
              <a:t>(Conversely)  willing to undertake excessive </a:t>
            </a:r>
            <a:r>
              <a:rPr lang="en-GB" dirty="0" smtClean="0"/>
              <a:t>overtime</a:t>
            </a:r>
          </a:p>
          <a:p>
            <a:pPr marL="0" indent="0" algn="r">
              <a:buNone/>
            </a:pPr>
            <a:endParaRPr lang="en-GB" sz="2400" dirty="0" smtClean="0"/>
          </a:p>
          <a:p>
            <a:pPr marL="0" indent="0" algn="r">
              <a:buNone/>
            </a:pPr>
            <a:r>
              <a:rPr lang="en-GB" sz="2400" dirty="0" smtClean="0"/>
              <a:t>(</a:t>
            </a:r>
            <a:r>
              <a:rPr lang="en-GB" sz="2400" dirty="0"/>
              <a:t>continued…)</a:t>
            </a:r>
            <a:endParaRPr lang="en-GB" dirty="0"/>
          </a:p>
          <a:p>
            <a:pPr marL="0" indent="0" algn="r">
              <a:buNone/>
            </a:pPr>
            <a:endParaRPr lang="en-GB" dirty="0" smtClean="0"/>
          </a:p>
          <a:p>
            <a:pPr marL="0" indent="0">
              <a:buNone/>
            </a:pPr>
            <a:endParaRPr lang="en-GB" b="1" dirty="0" smtClean="0"/>
          </a:p>
          <a:p>
            <a:endParaRPr lang="en-GB" dirty="0"/>
          </a:p>
        </p:txBody>
      </p:sp>
    </p:spTree>
    <p:extLst>
      <p:ext uri="{BB962C8B-B14F-4D97-AF65-F5344CB8AC3E}">
        <p14:creationId xmlns:p14="http://schemas.microsoft.com/office/powerpoint/2010/main" val="30100568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88640"/>
            <a:ext cx="8534400" cy="1080120"/>
          </a:xfrm>
        </p:spPr>
        <p:txBody>
          <a:bodyPr>
            <a:normAutofit fontScale="90000"/>
          </a:bodyPr>
          <a:lstStyle/>
          <a:p>
            <a:r>
              <a:rPr lang="en-GB" dirty="0"/>
              <a:t>5. How can we combat THB </a:t>
            </a:r>
            <a:br>
              <a:rPr lang="en-GB" dirty="0"/>
            </a:br>
            <a:r>
              <a:rPr lang="en-GB" dirty="0"/>
              <a:t>in the back-of-house? </a:t>
            </a:r>
            <a:br>
              <a:rPr lang="en-GB" dirty="0"/>
            </a:br>
            <a:endParaRPr lang="en-GB" sz="1300" dirty="0"/>
          </a:p>
        </p:txBody>
      </p:sp>
      <p:sp>
        <p:nvSpPr>
          <p:cNvPr id="3" name="Content Placeholder 2"/>
          <p:cNvSpPr>
            <a:spLocks noGrp="1"/>
          </p:cNvSpPr>
          <p:nvPr>
            <p:ph sz="quarter" idx="1"/>
          </p:nvPr>
        </p:nvSpPr>
        <p:spPr/>
        <p:txBody>
          <a:bodyPr>
            <a:normAutofit/>
          </a:bodyPr>
          <a:lstStyle/>
          <a:p>
            <a:pPr marL="0" indent="0">
              <a:buNone/>
            </a:pPr>
            <a:r>
              <a:rPr lang="en-GB" b="1" dirty="0"/>
              <a:t>Barrier example: </a:t>
            </a:r>
          </a:p>
          <a:p>
            <a:r>
              <a:rPr lang="en-GB" dirty="0"/>
              <a:t>Compliance with Dhaka Principles</a:t>
            </a:r>
          </a:p>
          <a:p>
            <a:r>
              <a:rPr lang="en-GB" dirty="0"/>
              <a:t>Audit all employees’ documents</a:t>
            </a:r>
          </a:p>
          <a:p>
            <a:r>
              <a:rPr lang="en-GB" dirty="0"/>
              <a:t>Check-up of valid papers and interview of employees mandatory background </a:t>
            </a:r>
            <a:r>
              <a:rPr lang="en-GB" dirty="0" smtClean="0"/>
              <a:t>checks</a:t>
            </a:r>
          </a:p>
          <a:p>
            <a:endParaRPr lang="en-GB" dirty="0"/>
          </a:p>
          <a:p>
            <a:endParaRPr lang="en-GB" dirty="0"/>
          </a:p>
          <a:p>
            <a:pPr marL="0" indent="0">
              <a:buNone/>
            </a:pPr>
            <a:endParaRPr lang="en-GB" dirty="0"/>
          </a:p>
        </p:txBody>
      </p:sp>
    </p:spTree>
    <p:extLst>
      <p:ext uri="{BB962C8B-B14F-4D97-AF65-F5344CB8AC3E}">
        <p14:creationId xmlns:p14="http://schemas.microsoft.com/office/powerpoint/2010/main" val="1207258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COMBAT THB?</a:t>
            </a:r>
          </a:p>
        </p:txBody>
      </p:sp>
      <p:sp>
        <p:nvSpPr>
          <p:cNvPr id="3" name="Content Placeholder 2"/>
          <p:cNvSpPr>
            <a:spLocks noGrp="1"/>
          </p:cNvSpPr>
          <p:nvPr>
            <p:ph sz="quarter" idx="1"/>
          </p:nvPr>
        </p:nvSpPr>
        <p:spPr/>
        <p:txBody>
          <a:bodyPr>
            <a:normAutofit fontScale="70000" lnSpcReduction="20000"/>
          </a:bodyPr>
          <a:lstStyle/>
          <a:p>
            <a:r>
              <a:rPr lang="en-GB" dirty="0" smtClean="0"/>
              <a:t>The </a:t>
            </a:r>
            <a:r>
              <a:rPr lang="en-GB" dirty="0"/>
              <a:t>project aims to involve relevant hospitality and tourism stakeholders in the design and implementation of a preventive and remedial training toolkit</a:t>
            </a:r>
          </a:p>
          <a:p>
            <a:endParaRPr lang="en-GB" dirty="0"/>
          </a:p>
          <a:p>
            <a:r>
              <a:rPr lang="en-GB" dirty="0"/>
              <a:t>A practical, step-by-step guidance for businesses to combat trafficking in human beings within the EU</a:t>
            </a:r>
          </a:p>
          <a:p>
            <a:endParaRPr lang="en-GB" dirty="0"/>
          </a:p>
          <a:p>
            <a:r>
              <a:rPr lang="en-GB" dirty="0"/>
              <a:t>Emphasis on understanding the phenomenon designated activities to support the learning process set of recommendations for improving your work</a:t>
            </a:r>
          </a:p>
          <a:p>
            <a:endParaRPr lang="en-GB" dirty="0"/>
          </a:p>
          <a:p>
            <a:r>
              <a:rPr lang="en-GB" dirty="0"/>
              <a:t>Targets primarily hotel industry: hotel chains and independent hotels</a:t>
            </a:r>
          </a:p>
          <a:p>
            <a:endParaRPr lang="en-GB" dirty="0"/>
          </a:p>
          <a:p>
            <a:r>
              <a:rPr lang="en-GB" dirty="0"/>
              <a:t>A 3 level approach: corporate, managerial and operational handbooks</a:t>
            </a:r>
          </a:p>
          <a:p>
            <a:endParaRPr lang="en-GB" dirty="0"/>
          </a:p>
        </p:txBody>
      </p:sp>
    </p:spTree>
    <p:extLst>
      <p:ext uri="{BB962C8B-B14F-4D97-AF65-F5344CB8AC3E}">
        <p14:creationId xmlns:p14="http://schemas.microsoft.com/office/powerpoint/2010/main" val="21715627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6. What if I were walking in those shoes</a:t>
            </a:r>
            <a:r>
              <a:rPr lang="en-GB" dirty="0" smtClean="0"/>
              <a:t>?</a:t>
            </a:r>
            <a:endParaRPr lang="en-GB" dirty="0"/>
          </a:p>
        </p:txBody>
      </p:sp>
      <p:sp>
        <p:nvSpPr>
          <p:cNvPr id="3" name="Content Placeholder 2"/>
          <p:cNvSpPr>
            <a:spLocks noGrp="1"/>
          </p:cNvSpPr>
          <p:nvPr>
            <p:ph sz="quarter" idx="1"/>
          </p:nvPr>
        </p:nvSpPr>
        <p:spPr/>
        <p:txBody>
          <a:bodyPr>
            <a:normAutofit fontScale="55000" lnSpcReduction="20000"/>
          </a:bodyPr>
          <a:lstStyle/>
          <a:p>
            <a:pPr marL="0" indent="0">
              <a:buNone/>
            </a:pPr>
            <a:r>
              <a:rPr lang="en-GB" b="1" dirty="0"/>
              <a:t>(Group Activity) Take 15 minutes to discuss in small groups one of the following situations:</a:t>
            </a:r>
          </a:p>
          <a:p>
            <a:r>
              <a:rPr lang="en-GB" dirty="0"/>
              <a:t>Have you ever been in a situation of severe financial restraint?  </a:t>
            </a:r>
          </a:p>
          <a:p>
            <a:r>
              <a:rPr lang="en-GB" dirty="0"/>
              <a:t>Have you or people that you know been experiencing food and shelter deprivation?</a:t>
            </a:r>
          </a:p>
          <a:p>
            <a:r>
              <a:rPr lang="en-GB" dirty="0"/>
              <a:t>Do you have in your network persons that are battling low self esteem or emotional vulnerability?</a:t>
            </a:r>
          </a:p>
          <a:p>
            <a:r>
              <a:rPr lang="en-GB" dirty="0"/>
              <a:t>Do you know the of situations of parents or family members that found themselves unable to provide for their dear ones?</a:t>
            </a:r>
          </a:p>
          <a:p>
            <a:r>
              <a:rPr lang="en-GB" dirty="0"/>
              <a:t>Have you ever been in a country in which the language or/and the (social) customs were totally unfamiliar to you?</a:t>
            </a:r>
          </a:p>
          <a:p>
            <a:r>
              <a:rPr lang="en-GB" dirty="0"/>
              <a:t>(Have you ever done something that you believe might draw a (harsh) judgement from your family, your friends, your social network or even the law enforcement</a:t>
            </a:r>
            <a:r>
              <a:rPr lang="en-GB" dirty="0" smtClean="0"/>
              <a:t>?</a:t>
            </a:r>
          </a:p>
          <a:p>
            <a:pPr marL="0" indent="0">
              <a:buNone/>
            </a:pPr>
            <a:endParaRPr lang="en-GB" b="1" dirty="0" smtClean="0"/>
          </a:p>
          <a:p>
            <a:pPr marL="0" indent="0">
              <a:buNone/>
            </a:pPr>
            <a:r>
              <a:rPr lang="en-GB" b="1" dirty="0" smtClean="0"/>
              <a:t>(</a:t>
            </a:r>
            <a:r>
              <a:rPr lang="en-GB" b="1" dirty="0"/>
              <a:t>Group Discussion) What did you do? How did you get out of it? Who is your “go to” person/s when you experience challenges? How does your network of support look like? (list of examples)</a:t>
            </a:r>
          </a:p>
          <a:p>
            <a:pPr marL="0" indent="0">
              <a:buNone/>
            </a:pPr>
            <a:endParaRPr lang="en-GB" b="1" dirty="0" smtClean="0"/>
          </a:p>
          <a:p>
            <a:pPr marL="0" indent="0">
              <a:buNone/>
            </a:pPr>
            <a:r>
              <a:rPr lang="en-GB" b="1" dirty="0" smtClean="0"/>
              <a:t>Key </a:t>
            </a:r>
            <a:r>
              <a:rPr lang="en-GB" b="1" dirty="0"/>
              <a:t>Point: </a:t>
            </a:r>
            <a:r>
              <a:rPr lang="en-GB" dirty="0"/>
              <a:t>most of human trafficking victims experienced situations of extreme poverty, violent environments, with no personal or social network of support; their often low level of rights awareness and social trust makes them vulnerable to recruiters and afterwards less able to exit a trafficking situation by themselves. </a:t>
            </a:r>
          </a:p>
          <a:p>
            <a:pPr marL="0" indent="0">
              <a:buNone/>
            </a:pPr>
            <a:endParaRPr lang="en-GB" dirty="0" smtClean="0"/>
          </a:p>
          <a:p>
            <a:endParaRPr lang="en-GB" dirty="0"/>
          </a:p>
        </p:txBody>
      </p:sp>
    </p:spTree>
    <p:extLst>
      <p:ext uri="{BB962C8B-B14F-4D97-AF65-F5344CB8AC3E}">
        <p14:creationId xmlns:p14="http://schemas.microsoft.com/office/powerpoint/2010/main" val="22511700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2128"/>
          </a:xfrm>
        </p:spPr>
        <p:txBody>
          <a:bodyPr>
            <a:normAutofit/>
          </a:bodyPr>
          <a:lstStyle/>
          <a:p>
            <a:r>
              <a:rPr lang="en-GB" dirty="0" smtClean="0"/>
              <a:t>Protecting </a:t>
            </a:r>
            <a:r>
              <a:rPr lang="en-GB" dirty="0"/>
              <a:t>Victims </a:t>
            </a:r>
          </a:p>
        </p:txBody>
      </p:sp>
      <p:sp>
        <p:nvSpPr>
          <p:cNvPr id="3" name="Content Placeholder 2"/>
          <p:cNvSpPr>
            <a:spLocks noGrp="1"/>
          </p:cNvSpPr>
          <p:nvPr>
            <p:ph sz="quarter" idx="1"/>
          </p:nvPr>
        </p:nvSpPr>
        <p:spPr/>
        <p:txBody>
          <a:bodyPr>
            <a:normAutofit fontScale="62500" lnSpcReduction="20000"/>
          </a:bodyPr>
          <a:lstStyle/>
          <a:p>
            <a:pPr marL="0" indent="0">
              <a:buNone/>
            </a:pPr>
            <a:r>
              <a:rPr lang="en-GB" b="1" dirty="0"/>
              <a:t>Understanding vulnerability:</a:t>
            </a:r>
          </a:p>
          <a:p>
            <a:r>
              <a:rPr lang="en-GB" dirty="0"/>
              <a:t>Lack of knowledge regarding their legal rights</a:t>
            </a:r>
          </a:p>
          <a:p>
            <a:r>
              <a:rPr lang="en-GB" dirty="0"/>
              <a:t>Come from families and/or communities strongly affected by poverty, violence and abuse</a:t>
            </a:r>
          </a:p>
          <a:p>
            <a:r>
              <a:rPr lang="en-GB" dirty="0"/>
              <a:t>Confronted with debt bondage</a:t>
            </a:r>
          </a:p>
          <a:p>
            <a:r>
              <a:rPr lang="en-GB" dirty="0"/>
              <a:t>Forced to commit illegal acts (anything from begging to illegal border crossing, prostitution, drug dealing)</a:t>
            </a:r>
          </a:p>
          <a:p>
            <a:r>
              <a:rPr lang="en-GB" dirty="0"/>
              <a:t>Have developed emotional attachments towards the recruiter or the trafficker  (“</a:t>
            </a:r>
            <a:r>
              <a:rPr lang="en-GB" dirty="0" err="1"/>
              <a:t>loverboy</a:t>
            </a:r>
            <a:r>
              <a:rPr lang="en-GB" dirty="0"/>
              <a:t>”) </a:t>
            </a:r>
          </a:p>
          <a:p>
            <a:r>
              <a:rPr lang="en-GB" dirty="0"/>
              <a:t>Ashamed of ‘having been fooled’: a situation that often describes male victims of trafficking for labour,  afraid of the reactions that their community </a:t>
            </a:r>
          </a:p>
          <a:p>
            <a:r>
              <a:rPr lang="en-GB" dirty="0"/>
              <a:t>Precarious situation at home</a:t>
            </a:r>
          </a:p>
          <a:p>
            <a:r>
              <a:rPr lang="en-GB" dirty="0"/>
              <a:t>Monitored and threatened by the trafficker and his/her network  </a:t>
            </a:r>
          </a:p>
          <a:p>
            <a:r>
              <a:rPr lang="en-GB" dirty="0"/>
              <a:t>Have had previous encounters with the police</a:t>
            </a:r>
          </a:p>
          <a:p>
            <a:r>
              <a:rPr lang="en-GB" dirty="0"/>
              <a:t>Often cannot communicate in local </a:t>
            </a:r>
            <a:r>
              <a:rPr lang="en-GB" dirty="0" smtClean="0"/>
              <a:t>language</a:t>
            </a:r>
          </a:p>
          <a:p>
            <a:pPr marL="0" indent="0" algn="r">
              <a:buNone/>
            </a:pPr>
            <a:endParaRPr lang="en-GB" sz="2400" dirty="0" smtClean="0"/>
          </a:p>
          <a:p>
            <a:pPr marL="0" indent="0" algn="r">
              <a:buNone/>
            </a:pPr>
            <a:r>
              <a:rPr lang="en-GB" sz="2400" dirty="0" smtClean="0"/>
              <a:t>(</a:t>
            </a:r>
            <a:r>
              <a:rPr lang="en-GB" sz="2400" dirty="0"/>
              <a:t>continued…)</a:t>
            </a:r>
            <a:endParaRPr lang="en-GB" dirty="0"/>
          </a:p>
          <a:p>
            <a:pPr marL="0" indent="0">
              <a:buNone/>
            </a:pPr>
            <a:endParaRPr lang="en-GB" dirty="0"/>
          </a:p>
          <a:p>
            <a:endParaRPr lang="en-GB" dirty="0"/>
          </a:p>
        </p:txBody>
      </p:sp>
    </p:spTree>
    <p:extLst>
      <p:ext uri="{BB962C8B-B14F-4D97-AF65-F5344CB8AC3E}">
        <p14:creationId xmlns:p14="http://schemas.microsoft.com/office/powerpoint/2010/main" val="108403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2128"/>
          </a:xfrm>
        </p:spPr>
        <p:txBody>
          <a:bodyPr>
            <a:normAutofit/>
          </a:bodyPr>
          <a:lstStyle/>
          <a:p>
            <a:r>
              <a:rPr lang="en-GB" dirty="0"/>
              <a:t>Protecting Victims </a:t>
            </a:r>
          </a:p>
        </p:txBody>
      </p:sp>
      <p:sp>
        <p:nvSpPr>
          <p:cNvPr id="3" name="Content Placeholder 2"/>
          <p:cNvSpPr>
            <a:spLocks noGrp="1"/>
          </p:cNvSpPr>
          <p:nvPr>
            <p:ph sz="quarter" idx="1"/>
          </p:nvPr>
        </p:nvSpPr>
        <p:spPr/>
        <p:txBody>
          <a:bodyPr>
            <a:normAutofit fontScale="70000" lnSpcReduction="20000"/>
          </a:bodyPr>
          <a:lstStyle/>
          <a:p>
            <a:pPr marL="0" indent="0">
              <a:buNone/>
            </a:pPr>
            <a:r>
              <a:rPr lang="en-GB" b="1" dirty="0"/>
              <a:t>Exercise: </a:t>
            </a:r>
          </a:p>
          <a:p>
            <a:pPr marL="0" indent="0">
              <a:buNone/>
            </a:pPr>
            <a:r>
              <a:rPr lang="en-GB" b="1" dirty="0"/>
              <a:t>“Introducing the ANTI-THB champion”</a:t>
            </a:r>
          </a:p>
          <a:p>
            <a:r>
              <a:rPr lang="en-GB" dirty="0"/>
              <a:t>Think of how your team is organised and how is your team implementing and monitor tasks within your organisation. Think of your work and your daily responsibilities </a:t>
            </a:r>
          </a:p>
          <a:p>
            <a:r>
              <a:rPr lang="en-GB" dirty="0"/>
              <a:t>Given your team and organisational architecture, who do you think should “walk in the shoes” of  your “go to person” in case of a potential THB incident?</a:t>
            </a:r>
          </a:p>
          <a:p>
            <a:r>
              <a:rPr lang="en-GB" dirty="0"/>
              <a:t>Identify 3 characteristics of this potential role</a:t>
            </a:r>
          </a:p>
          <a:p>
            <a:r>
              <a:rPr lang="en-GB" dirty="0"/>
              <a:t>Given your organisation, how do you think the procedure should look like?  </a:t>
            </a:r>
          </a:p>
          <a:p>
            <a:endParaRPr lang="en-GB" dirty="0"/>
          </a:p>
          <a:p>
            <a:pPr marL="0" indent="0">
              <a:buNone/>
            </a:pPr>
            <a:r>
              <a:rPr lang="en-GB" b="1" dirty="0"/>
              <a:t>Could you draw an example?</a:t>
            </a:r>
          </a:p>
          <a:p>
            <a:pPr marL="0" indent="0">
              <a:buNone/>
            </a:pPr>
            <a:endParaRPr lang="en-GB" b="1" dirty="0" smtClean="0"/>
          </a:p>
          <a:p>
            <a:pPr marL="0" indent="0">
              <a:buNone/>
            </a:pPr>
            <a:r>
              <a:rPr lang="en-GB" b="1" dirty="0" smtClean="0"/>
              <a:t>Recap</a:t>
            </a:r>
            <a:r>
              <a:rPr lang="en-GB" b="1" dirty="0"/>
              <a:t>: persons, protocols and </a:t>
            </a:r>
            <a:r>
              <a:rPr lang="en-GB" b="1" dirty="0" smtClean="0"/>
              <a:t>procedures</a:t>
            </a:r>
          </a:p>
          <a:p>
            <a:pPr marL="0" indent="0">
              <a:buNone/>
            </a:pPr>
            <a:endParaRPr lang="en-GB" b="1" dirty="0"/>
          </a:p>
          <a:p>
            <a:pPr marL="0" indent="0" algn="r">
              <a:buNone/>
            </a:pPr>
            <a:r>
              <a:rPr lang="en-GB" sz="2400" dirty="0"/>
              <a:t>(continued…)</a:t>
            </a:r>
            <a:endParaRPr lang="en-GB" dirty="0"/>
          </a:p>
          <a:p>
            <a:pPr marL="0" indent="0">
              <a:buNone/>
            </a:pPr>
            <a:endParaRPr lang="en-GB" b="1" dirty="0"/>
          </a:p>
          <a:p>
            <a:endParaRPr lang="en-GB" dirty="0"/>
          </a:p>
        </p:txBody>
      </p:sp>
    </p:spTree>
    <p:extLst>
      <p:ext uri="{BB962C8B-B14F-4D97-AF65-F5344CB8AC3E}">
        <p14:creationId xmlns:p14="http://schemas.microsoft.com/office/powerpoint/2010/main" val="17709288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2128"/>
          </a:xfrm>
        </p:spPr>
        <p:txBody>
          <a:bodyPr>
            <a:normAutofit/>
          </a:bodyPr>
          <a:lstStyle/>
          <a:p>
            <a:r>
              <a:rPr lang="en-GB" dirty="0"/>
              <a:t>Protecting Victims </a:t>
            </a:r>
          </a:p>
        </p:txBody>
      </p:sp>
      <p:sp>
        <p:nvSpPr>
          <p:cNvPr id="3" name="Content Placeholder 2"/>
          <p:cNvSpPr>
            <a:spLocks noGrp="1"/>
          </p:cNvSpPr>
          <p:nvPr>
            <p:ph sz="quarter" idx="1"/>
          </p:nvPr>
        </p:nvSpPr>
        <p:spPr/>
        <p:txBody>
          <a:bodyPr>
            <a:normAutofit fontScale="77500" lnSpcReduction="20000"/>
          </a:bodyPr>
          <a:lstStyle/>
          <a:p>
            <a:pPr marL="0" indent="0">
              <a:buNone/>
            </a:pPr>
            <a:r>
              <a:rPr lang="en-GB" b="1" dirty="0"/>
              <a:t>Recommended key steps in supporting a presumed victim:</a:t>
            </a:r>
          </a:p>
          <a:p>
            <a:r>
              <a:rPr lang="en-GB" dirty="0"/>
              <a:t>Provide shelter and privacy</a:t>
            </a:r>
          </a:p>
          <a:p>
            <a:r>
              <a:rPr lang="en-GB" dirty="0"/>
              <a:t>Inform your line manager and/or your anti-THB champion </a:t>
            </a:r>
          </a:p>
          <a:p>
            <a:r>
              <a:rPr lang="en-GB" dirty="0"/>
              <a:t>Inform law enforcement</a:t>
            </a:r>
          </a:p>
          <a:p>
            <a:r>
              <a:rPr lang="en-GB" dirty="0"/>
              <a:t>Ask for (additional) professional support</a:t>
            </a:r>
          </a:p>
          <a:p>
            <a:r>
              <a:rPr lang="en-GB" dirty="0"/>
              <a:t>Provide water and food</a:t>
            </a:r>
          </a:p>
          <a:p>
            <a:r>
              <a:rPr lang="en-GB" dirty="0"/>
              <a:t>Assess general well-being</a:t>
            </a:r>
          </a:p>
          <a:p>
            <a:r>
              <a:rPr lang="en-GB" dirty="0"/>
              <a:t>Complete the necessary internal </a:t>
            </a:r>
            <a:r>
              <a:rPr lang="en-GB" dirty="0" smtClean="0"/>
              <a:t>forms</a:t>
            </a:r>
          </a:p>
          <a:p>
            <a:pPr marL="0" indent="0">
              <a:buNone/>
            </a:pPr>
            <a:endParaRPr lang="en-GB" b="1" dirty="0" smtClean="0"/>
          </a:p>
          <a:p>
            <a:pPr marL="0" indent="0">
              <a:buNone/>
            </a:pPr>
            <a:r>
              <a:rPr lang="en-GB" b="1" dirty="0" smtClean="0"/>
              <a:t>General</a:t>
            </a:r>
            <a:r>
              <a:rPr lang="en-GB" b="1" dirty="0"/>
              <a:t>:</a:t>
            </a:r>
          </a:p>
          <a:p>
            <a:r>
              <a:rPr lang="en-GB" dirty="0"/>
              <a:t>Attention to signals</a:t>
            </a:r>
          </a:p>
          <a:p>
            <a:r>
              <a:rPr lang="en-GB" dirty="0"/>
              <a:t>Contact of anti –THB champion</a:t>
            </a:r>
          </a:p>
          <a:p>
            <a:r>
              <a:rPr lang="en-GB" dirty="0"/>
              <a:t>Get informed about THB and efforts made in your community to combat it </a:t>
            </a:r>
          </a:p>
          <a:p>
            <a:endParaRPr lang="en-GB" dirty="0" smtClean="0"/>
          </a:p>
          <a:p>
            <a:endParaRPr lang="en-GB" dirty="0"/>
          </a:p>
        </p:txBody>
      </p:sp>
    </p:spTree>
    <p:extLst>
      <p:ext uri="{BB962C8B-B14F-4D97-AF65-F5344CB8AC3E}">
        <p14:creationId xmlns:p14="http://schemas.microsoft.com/office/powerpoint/2010/main" val="4936863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Conclusions</a:t>
            </a:r>
            <a:endParaRPr lang="en-GB" dirty="0"/>
          </a:p>
        </p:txBody>
      </p:sp>
      <p:sp>
        <p:nvSpPr>
          <p:cNvPr id="3" name="Content Placeholder 2"/>
          <p:cNvSpPr>
            <a:spLocks noGrp="1"/>
          </p:cNvSpPr>
          <p:nvPr>
            <p:ph sz="quarter" idx="1"/>
          </p:nvPr>
        </p:nvSpPr>
        <p:spPr/>
        <p:txBody>
          <a:bodyPr>
            <a:normAutofit fontScale="77500" lnSpcReduction="20000"/>
          </a:bodyPr>
          <a:lstStyle/>
          <a:p>
            <a:r>
              <a:rPr lang="en-GB" dirty="0"/>
              <a:t>Trafficking in human beings is a serious risk for a hotel as well as society as a whole</a:t>
            </a:r>
          </a:p>
          <a:p>
            <a:r>
              <a:rPr lang="en-GB" dirty="0"/>
              <a:t>THB is a major breach in human rights, affecting the dignity of the victim, as well as the well being of the society</a:t>
            </a:r>
          </a:p>
          <a:p>
            <a:r>
              <a:rPr lang="en-GB" dirty="0"/>
              <a:t>THB is often related to forms of organised crime, taking advantage of the vulnerability of a human being as well as, on the other hand, lack of awareness  and lack of resources in combating it </a:t>
            </a:r>
          </a:p>
          <a:p>
            <a:r>
              <a:rPr lang="en-GB" dirty="0"/>
              <a:t>By completing this training you have displayed your commitment to better understanding and appreciating this risk and its potential impact on your hotel</a:t>
            </a:r>
          </a:p>
          <a:p>
            <a:r>
              <a:rPr lang="en-GB" dirty="0"/>
              <a:t>Combating THB needs coordinated efforts, with a dedicated team commitment to a carefully designed and implemented anti-THB programme</a:t>
            </a:r>
          </a:p>
          <a:p>
            <a:r>
              <a:rPr lang="en-GB" dirty="0"/>
              <a:t>The hotel industry is in an unique position of being able to identify and confront this criminal activity and support the reintegration of survivors into society</a:t>
            </a:r>
          </a:p>
          <a:p>
            <a:endParaRPr lang="en-GB" dirty="0"/>
          </a:p>
        </p:txBody>
      </p:sp>
    </p:spTree>
    <p:extLst>
      <p:ext uri="{BB962C8B-B14F-4D97-AF65-F5344CB8AC3E}">
        <p14:creationId xmlns:p14="http://schemas.microsoft.com/office/powerpoint/2010/main" val="27596479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COMBAT THB</a:t>
            </a:r>
          </a:p>
        </p:txBody>
      </p:sp>
      <p:sp>
        <p:nvSpPr>
          <p:cNvPr id="3" name="Content Placeholder 2"/>
          <p:cNvSpPr>
            <a:spLocks noGrp="1"/>
          </p:cNvSpPr>
          <p:nvPr>
            <p:ph sz="quarter" idx="1"/>
          </p:nvPr>
        </p:nvSpPr>
        <p:spPr/>
        <p:txBody>
          <a:bodyPr>
            <a:normAutofit fontScale="92500" lnSpcReduction="10000"/>
          </a:bodyPr>
          <a:lstStyle/>
          <a:p>
            <a:pPr marL="0" indent="0" algn="ctr">
              <a:buNone/>
            </a:pPr>
            <a:r>
              <a:rPr lang="en-GB" dirty="0"/>
              <a:t>QUESTIONS?</a:t>
            </a:r>
            <a:br>
              <a:rPr lang="en-GB" dirty="0"/>
            </a:br>
            <a:r>
              <a:rPr lang="en-GB" dirty="0"/>
              <a:t>THOUGHTS…</a:t>
            </a:r>
            <a:br>
              <a:rPr lang="en-GB" dirty="0"/>
            </a:br>
            <a:r>
              <a:rPr lang="en-GB" dirty="0"/>
              <a:t>ANSWERS</a:t>
            </a:r>
            <a:r>
              <a:rPr lang="en-GB" dirty="0" smtClean="0"/>
              <a:t>.</a:t>
            </a:r>
          </a:p>
          <a:p>
            <a:pPr marL="0" indent="0">
              <a:buNone/>
            </a:pPr>
            <a:r>
              <a:rPr lang="en-GB" b="1" dirty="0"/>
              <a:t>Reminder: </a:t>
            </a:r>
          </a:p>
          <a:p>
            <a:pPr marL="0" indent="0">
              <a:buNone/>
            </a:pPr>
            <a:r>
              <a:rPr lang="en-GB" dirty="0"/>
              <a:t>This presentation is based on the operational training handbook. More details, activities, information are available in the designated handbook</a:t>
            </a:r>
            <a:r>
              <a:rPr lang="en-GB" dirty="0" smtClean="0"/>
              <a:t>.</a:t>
            </a:r>
          </a:p>
          <a:p>
            <a:pPr marL="0" indent="0">
              <a:buNone/>
            </a:pPr>
            <a:endParaRPr lang="en-GB" dirty="0"/>
          </a:p>
          <a:p>
            <a:pPr marL="0" indent="0">
              <a:buNone/>
            </a:pPr>
            <a:r>
              <a:rPr lang="en-GB" b="1" dirty="0"/>
              <a:t>Thank you for your staying with us</a:t>
            </a:r>
            <a:r>
              <a:rPr lang="en-GB" b="1" dirty="0" smtClean="0"/>
              <a:t>.</a:t>
            </a:r>
          </a:p>
          <a:p>
            <a:pPr marL="0" indent="0">
              <a:buNone/>
            </a:pPr>
            <a:endParaRPr lang="en-GB" b="1" dirty="0"/>
          </a:p>
          <a:p>
            <a:pPr marL="0" indent="0">
              <a:buNone/>
            </a:pPr>
            <a:r>
              <a:rPr lang="en-GB" b="1" dirty="0" smtClean="0"/>
              <a:t> </a:t>
            </a:r>
            <a:endParaRPr lang="en-GB" b="1" dirty="0"/>
          </a:p>
          <a:p>
            <a:pPr marL="0" indent="0">
              <a:buNone/>
            </a:pPr>
            <a:endParaRPr lang="en-GB" dirty="0" smtClean="0"/>
          </a:p>
          <a:p>
            <a:pPr marL="0" indent="0" algn="ctr">
              <a:buNone/>
            </a:pPr>
            <a:endParaRPr lang="en-GB" dirty="0"/>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130" y="5373216"/>
            <a:ext cx="7650237" cy="9792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7795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1. What is Human Trafficking?</a:t>
            </a:r>
          </a:p>
        </p:txBody>
      </p:sp>
      <p:sp>
        <p:nvSpPr>
          <p:cNvPr id="3" name="Content Placeholder 2"/>
          <p:cNvSpPr>
            <a:spLocks noGrp="1"/>
          </p:cNvSpPr>
          <p:nvPr>
            <p:ph sz="quarter" idx="1"/>
          </p:nvPr>
        </p:nvSpPr>
        <p:spPr/>
        <p:txBody>
          <a:bodyPr>
            <a:normAutofit fontScale="70000" lnSpcReduction="20000"/>
          </a:bodyPr>
          <a:lstStyle/>
          <a:p>
            <a:pPr marL="0" indent="0">
              <a:buNone/>
            </a:pPr>
            <a:r>
              <a:rPr lang="en-GB" b="1" dirty="0"/>
              <a:t>The European Union defines the trafficking of human beings (THB) as:</a:t>
            </a:r>
          </a:p>
          <a:p>
            <a:pPr marL="0" indent="0">
              <a:buNone/>
            </a:pPr>
            <a:r>
              <a:rPr lang="en-GB" dirty="0" smtClean="0"/>
              <a:t>The </a:t>
            </a:r>
            <a:r>
              <a:rPr lang="en-GB" dirty="0"/>
              <a:t>recruitment, transportation, transfer or harbouring of persons who are in a position of vulnerability, using threat, force or other forms of coercion for the purpose of </a:t>
            </a:r>
            <a:r>
              <a:rPr lang="en-GB" dirty="0" smtClean="0"/>
              <a:t>exploitation.</a:t>
            </a:r>
            <a:endParaRPr lang="en-GB" dirty="0"/>
          </a:p>
          <a:p>
            <a:pPr marL="0" indent="0">
              <a:buNone/>
            </a:pPr>
            <a:endParaRPr lang="en-GB" dirty="0" smtClean="0"/>
          </a:p>
          <a:p>
            <a:pPr marL="0" indent="0">
              <a:buNone/>
            </a:pPr>
            <a:r>
              <a:rPr lang="en-GB" b="1" dirty="0" smtClean="0"/>
              <a:t>Types </a:t>
            </a:r>
            <a:r>
              <a:rPr lang="en-GB" b="1" dirty="0"/>
              <a:t>of exploitation:</a:t>
            </a:r>
          </a:p>
          <a:p>
            <a:r>
              <a:rPr lang="en-GB" dirty="0"/>
              <a:t>Sexual exploitation</a:t>
            </a:r>
          </a:p>
          <a:p>
            <a:r>
              <a:rPr lang="en-GB" dirty="0"/>
              <a:t>Forced labour or services (including forced criminality)</a:t>
            </a:r>
          </a:p>
          <a:p>
            <a:r>
              <a:rPr lang="en-GB" dirty="0"/>
              <a:t>Slavery or practices similar to slavery </a:t>
            </a:r>
          </a:p>
          <a:p>
            <a:r>
              <a:rPr lang="en-GB" dirty="0"/>
              <a:t>Servitude </a:t>
            </a:r>
          </a:p>
          <a:p>
            <a:r>
              <a:rPr lang="en-GB" dirty="0"/>
              <a:t>Removal of organs </a:t>
            </a:r>
          </a:p>
          <a:p>
            <a:r>
              <a:rPr lang="en-GB" dirty="0"/>
              <a:t>Forced begging</a:t>
            </a:r>
          </a:p>
          <a:p>
            <a:r>
              <a:rPr lang="en-GB" dirty="0"/>
              <a:t>Illegal adoption </a:t>
            </a:r>
          </a:p>
          <a:p>
            <a:r>
              <a:rPr lang="en-GB" dirty="0"/>
              <a:t>Forced marriage </a:t>
            </a:r>
          </a:p>
          <a:p>
            <a:endParaRPr lang="en-GB" dirty="0"/>
          </a:p>
          <a:p>
            <a:endParaRPr lang="en-GB" dirty="0"/>
          </a:p>
        </p:txBody>
      </p:sp>
    </p:spTree>
    <p:extLst>
      <p:ext uri="{BB962C8B-B14F-4D97-AF65-F5344CB8AC3E}">
        <p14:creationId xmlns:p14="http://schemas.microsoft.com/office/powerpoint/2010/main" val="1927500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16632"/>
            <a:ext cx="8534400" cy="936104"/>
          </a:xfrm>
        </p:spPr>
        <p:txBody>
          <a:bodyPr>
            <a:normAutofit fontScale="90000"/>
          </a:bodyPr>
          <a:lstStyle/>
          <a:p>
            <a:r>
              <a:rPr lang="en-GB" dirty="0"/>
              <a:t>What is Human Trafficking? </a:t>
            </a:r>
            <a:r>
              <a:rPr lang="en-GB" dirty="0" smtClean="0"/>
              <a:t/>
            </a:r>
            <a:br>
              <a:rPr lang="en-GB" dirty="0" smtClean="0"/>
            </a:br>
            <a:r>
              <a:rPr lang="en-GB" dirty="0" smtClean="0"/>
              <a:t>(</a:t>
            </a:r>
            <a:r>
              <a:rPr lang="en-GB" dirty="0"/>
              <a:t>individual activity)</a:t>
            </a:r>
          </a:p>
        </p:txBody>
      </p:sp>
      <p:sp>
        <p:nvSpPr>
          <p:cNvPr id="3" name="Content Placeholder 2"/>
          <p:cNvSpPr>
            <a:spLocks noGrp="1"/>
          </p:cNvSpPr>
          <p:nvPr>
            <p:ph sz="quarter" idx="1"/>
          </p:nvPr>
        </p:nvSpPr>
        <p:spPr/>
        <p:txBody>
          <a:bodyPr>
            <a:normAutofit lnSpcReduction="10000"/>
          </a:bodyPr>
          <a:lstStyle/>
          <a:p>
            <a:pPr marL="0" indent="0">
              <a:buNone/>
            </a:pPr>
            <a:r>
              <a:rPr lang="en-GB" dirty="0"/>
              <a:t>Take 15 minutes to read “Karla’s story” as presented in the Appendix 1 of the operational level handbook.</a:t>
            </a:r>
          </a:p>
          <a:p>
            <a:pPr marL="0" indent="0">
              <a:buNone/>
            </a:pPr>
            <a:r>
              <a:rPr lang="en-GB" b="1" dirty="0"/>
              <a:t>Questions:</a:t>
            </a:r>
          </a:p>
          <a:p>
            <a:r>
              <a:rPr lang="en-GB" dirty="0"/>
              <a:t>Determine whether this is a case of human trafficking and explain the reasons for your answer.</a:t>
            </a:r>
          </a:p>
          <a:p>
            <a:r>
              <a:rPr lang="en-GB" dirty="0"/>
              <a:t>If it is a case of THB, identify what type of exploitation is involved?</a:t>
            </a:r>
          </a:p>
          <a:p>
            <a:pPr marL="0" indent="0">
              <a:buNone/>
            </a:pPr>
            <a:r>
              <a:rPr lang="en-GB" b="1" dirty="0"/>
              <a:t>Additional discussion: </a:t>
            </a:r>
          </a:p>
          <a:p>
            <a:r>
              <a:rPr lang="en-GB" dirty="0"/>
              <a:t>Have you ever heard/read/encountered potential similar cases? </a:t>
            </a:r>
          </a:p>
          <a:p>
            <a:endParaRPr lang="en-GB" dirty="0"/>
          </a:p>
          <a:p>
            <a:endParaRPr lang="en-GB" dirty="0"/>
          </a:p>
        </p:txBody>
      </p:sp>
    </p:spTree>
    <p:extLst>
      <p:ext uri="{BB962C8B-B14F-4D97-AF65-F5344CB8AC3E}">
        <p14:creationId xmlns:p14="http://schemas.microsoft.com/office/powerpoint/2010/main" val="27176373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88640"/>
            <a:ext cx="8534400" cy="864096"/>
          </a:xfrm>
        </p:spPr>
        <p:txBody>
          <a:bodyPr>
            <a:normAutofit fontScale="90000"/>
          </a:bodyPr>
          <a:lstStyle/>
          <a:p>
            <a:r>
              <a:rPr lang="en-GB" dirty="0"/>
              <a:t>What is the extent of trafficking in human beings (THB</a:t>
            </a:r>
            <a:r>
              <a:rPr lang="en-GB" dirty="0" smtClean="0"/>
              <a:t>)?</a:t>
            </a:r>
            <a:endParaRPr lang="en-GB" dirty="0"/>
          </a:p>
        </p:txBody>
      </p:sp>
      <p:sp>
        <p:nvSpPr>
          <p:cNvPr id="3" name="Content Placeholder 2"/>
          <p:cNvSpPr>
            <a:spLocks noGrp="1"/>
          </p:cNvSpPr>
          <p:nvPr>
            <p:ph sz="quarter" idx="1"/>
          </p:nvPr>
        </p:nvSpPr>
        <p:spPr/>
        <p:txBody>
          <a:bodyPr/>
          <a:lstStyle/>
          <a:p>
            <a:pPr marL="0" indent="0">
              <a:buNone/>
            </a:pPr>
            <a:r>
              <a:rPr lang="en-GB" b="1" dirty="0"/>
              <a:t>Number of THB victims in Europe:</a:t>
            </a:r>
          </a:p>
          <a:p>
            <a:r>
              <a:rPr lang="en-GB" dirty="0"/>
              <a:t>30, 146 &gt; Eurostat  (2015): victims between 2010 and 2012</a:t>
            </a:r>
          </a:p>
          <a:p>
            <a:r>
              <a:rPr lang="en-GB" dirty="0"/>
              <a:t>1,140,000 &gt; Data and Bales (2013) </a:t>
            </a:r>
          </a:p>
          <a:p>
            <a:pPr marL="0" indent="0">
              <a:buNone/>
            </a:pPr>
            <a:r>
              <a:rPr lang="en-GB" b="1" dirty="0"/>
              <a:t>Number of THB victims globally:</a:t>
            </a:r>
          </a:p>
          <a:p>
            <a:r>
              <a:rPr lang="en-GB" dirty="0"/>
              <a:t>40,177 &gt; UNODC ( 2014): victims between 2010-2012)</a:t>
            </a:r>
          </a:p>
          <a:p>
            <a:r>
              <a:rPr lang="en-GB" dirty="0"/>
              <a:t>30,000,000 &gt; Crane (2013)</a:t>
            </a:r>
          </a:p>
          <a:p>
            <a:r>
              <a:rPr lang="en-GB" dirty="0"/>
              <a:t>21,000,000 &gt; ILO (2012)</a:t>
            </a:r>
          </a:p>
          <a:p>
            <a:endParaRPr lang="en-GB" dirty="0"/>
          </a:p>
        </p:txBody>
      </p:sp>
    </p:spTree>
    <p:extLst>
      <p:ext uri="{BB962C8B-B14F-4D97-AF65-F5344CB8AC3E}">
        <p14:creationId xmlns:p14="http://schemas.microsoft.com/office/powerpoint/2010/main" val="3730040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THB by types of exploitation and gender</a:t>
            </a:r>
          </a:p>
        </p:txBody>
      </p:sp>
      <p:sp>
        <p:nvSpPr>
          <p:cNvPr id="3" name="Content Placeholder 2"/>
          <p:cNvSpPr>
            <a:spLocks noGrp="1"/>
          </p:cNvSpPr>
          <p:nvPr>
            <p:ph sz="quarter" idx="1"/>
          </p:nvPr>
        </p:nvSpPr>
        <p:spPr/>
        <p:txBody>
          <a:bodyPr/>
          <a:lstStyle/>
          <a:p>
            <a:pPr marL="0" indent="0">
              <a:buNone/>
            </a:pPr>
            <a:r>
              <a:rPr lang="en-GB" dirty="0"/>
              <a:t>Registered victims by type of exploitation and gender </a:t>
            </a:r>
            <a:r>
              <a:rPr lang="en-GB" dirty="0" smtClean="0"/>
              <a:t>(</a:t>
            </a:r>
            <a:r>
              <a:rPr lang="en-GB" dirty="0"/>
              <a:t>Eurostat - Based on data from 22 Member States which provided data for 2010-2012) </a:t>
            </a:r>
          </a:p>
          <a:p>
            <a:endParaRPr lang="en-GB"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1710" y="2852936"/>
            <a:ext cx="5220580" cy="3549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8874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THB by types of exploitation and </a:t>
            </a:r>
            <a:r>
              <a:rPr lang="en-GB" dirty="0" smtClean="0"/>
              <a:t>gender</a:t>
            </a:r>
            <a:endParaRPr lang="en-GB" dirty="0"/>
          </a:p>
        </p:txBody>
      </p:sp>
      <p:sp>
        <p:nvSpPr>
          <p:cNvPr id="3" name="Content Placeholder 2"/>
          <p:cNvSpPr>
            <a:spLocks noGrp="1"/>
          </p:cNvSpPr>
          <p:nvPr>
            <p:ph sz="quarter" idx="1"/>
          </p:nvPr>
        </p:nvSpPr>
        <p:spPr/>
        <p:txBody>
          <a:bodyPr>
            <a:normAutofit fontScale="92500" lnSpcReduction="20000"/>
          </a:bodyPr>
          <a:lstStyle/>
          <a:p>
            <a:pPr marL="0" indent="0">
              <a:buNone/>
            </a:pPr>
            <a:r>
              <a:rPr lang="en-GB" dirty="0"/>
              <a:t>Break into groups and discuss:</a:t>
            </a:r>
          </a:p>
          <a:p>
            <a:endParaRPr lang="en-GB" dirty="0"/>
          </a:p>
          <a:p>
            <a:pPr marL="0" indent="0">
              <a:buNone/>
            </a:pPr>
            <a:r>
              <a:rPr lang="en-GB" dirty="0"/>
              <a:t>Why do you think human trafficking is a “highly gendered crime”? </a:t>
            </a:r>
          </a:p>
          <a:p>
            <a:endParaRPr lang="en-GB" dirty="0"/>
          </a:p>
          <a:p>
            <a:pPr marL="0" indent="0">
              <a:buNone/>
            </a:pPr>
            <a:r>
              <a:rPr lang="en-GB" dirty="0"/>
              <a:t>List (if found any) the implications:</a:t>
            </a:r>
          </a:p>
          <a:p>
            <a:pPr marL="0" indent="0">
              <a:buNone/>
            </a:pPr>
            <a:r>
              <a:rPr lang="en-GB" dirty="0"/>
              <a:t>………………….………………….………………….………………….</a:t>
            </a:r>
          </a:p>
          <a:p>
            <a:pPr marL="0" indent="0">
              <a:buNone/>
            </a:pPr>
            <a:r>
              <a:rPr lang="en-GB" dirty="0"/>
              <a:t>………………….………………….………………….………………….</a:t>
            </a:r>
          </a:p>
          <a:p>
            <a:pPr marL="0" indent="0">
              <a:buNone/>
            </a:pPr>
            <a:r>
              <a:rPr lang="en-GB" dirty="0"/>
              <a:t>………………….………………….………………….………………….</a:t>
            </a:r>
          </a:p>
          <a:p>
            <a:pPr marL="0" indent="0">
              <a:buNone/>
            </a:pPr>
            <a:r>
              <a:rPr lang="en-GB" dirty="0"/>
              <a:t>………………….………………….………………….………………….</a:t>
            </a:r>
          </a:p>
          <a:p>
            <a:pPr marL="0" indent="0">
              <a:buNone/>
            </a:pPr>
            <a:r>
              <a:rPr lang="en-GB" dirty="0"/>
              <a:t>………………….………………….………………….………………….</a:t>
            </a:r>
          </a:p>
          <a:p>
            <a:pPr marL="0" indent="0">
              <a:buNone/>
            </a:pPr>
            <a:r>
              <a:rPr lang="en-GB" dirty="0"/>
              <a:t>………………….………………….………………….………………….</a:t>
            </a:r>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2137352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Human trafficking vs. Human </a:t>
            </a:r>
            <a:r>
              <a:rPr lang="en-GB" dirty="0" smtClean="0"/>
              <a:t>Smuggling</a:t>
            </a:r>
            <a:endParaRPr lang="en-GB" dirty="0"/>
          </a:p>
        </p:txBody>
      </p:sp>
      <p:sp>
        <p:nvSpPr>
          <p:cNvPr id="3" name="Content Placeholder 2"/>
          <p:cNvSpPr>
            <a:spLocks noGrp="1"/>
          </p:cNvSpPr>
          <p:nvPr>
            <p:ph sz="quarter" idx="1"/>
          </p:nvPr>
        </p:nvSpPr>
        <p:spPr/>
        <p:txBody>
          <a:bodyPr>
            <a:normAutofit fontScale="92500" lnSpcReduction="10000"/>
          </a:bodyPr>
          <a:lstStyle/>
          <a:p>
            <a:pPr marL="0" indent="0">
              <a:buNone/>
            </a:pPr>
            <a:r>
              <a:rPr lang="en-GB" b="1" dirty="0"/>
              <a:t>Key differences:</a:t>
            </a:r>
          </a:p>
          <a:p>
            <a:r>
              <a:rPr lang="en-GB" dirty="0"/>
              <a:t>Human smuggling always involves the illegal crossing of national border</a:t>
            </a:r>
          </a:p>
          <a:p>
            <a:r>
              <a:rPr lang="en-GB" dirty="0"/>
              <a:t>A smuggler facilitates or transports a person across borders generally for payment, while a trafficker is someone who controls, uses or exploits a victim for profit</a:t>
            </a:r>
          </a:p>
          <a:p>
            <a:r>
              <a:rPr lang="en-GB" dirty="0"/>
              <a:t>Human trafficking does not necessarily involve illegal crossing of national borders</a:t>
            </a:r>
          </a:p>
          <a:p>
            <a:r>
              <a:rPr lang="en-GB" dirty="0"/>
              <a:t>Smuggling can transform into trafficking (e.g.) the human smuggler takes advantage of the vulnerability of the person smuggled, and/if that person is then kept captive against his or her will for exploitation</a:t>
            </a:r>
          </a:p>
          <a:p>
            <a:endParaRPr lang="en-GB" dirty="0"/>
          </a:p>
          <a:p>
            <a:endParaRPr lang="en-GB" dirty="0"/>
          </a:p>
        </p:txBody>
      </p:sp>
    </p:spTree>
    <p:extLst>
      <p:ext uri="{BB962C8B-B14F-4D97-AF65-F5344CB8AC3E}">
        <p14:creationId xmlns:p14="http://schemas.microsoft.com/office/powerpoint/2010/main" val="410255315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96</TotalTime>
  <Words>2489</Words>
  <Application>Microsoft Office PowerPoint</Application>
  <PresentationFormat>On-screen Show (4:3)</PresentationFormat>
  <Paragraphs>313</Paragraphs>
  <Slides>35</Slides>
  <Notes>1</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Civic</vt:lpstr>
      <vt:lpstr>COMBAT  Trafficking in Human Beings</vt:lpstr>
      <vt:lpstr>COMBAT THB: The Framework </vt:lpstr>
      <vt:lpstr>What is COMBAT THB?</vt:lpstr>
      <vt:lpstr>1. What is Human Trafficking?</vt:lpstr>
      <vt:lpstr>What is Human Trafficking?  (individual activity)</vt:lpstr>
      <vt:lpstr>What is the extent of trafficking in human beings (THB)?</vt:lpstr>
      <vt:lpstr>THB by types of exploitation and gender</vt:lpstr>
      <vt:lpstr>THB by types of exploitation and gender</vt:lpstr>
      <vt:lpstr>Human trafficking vs. Human Smuggling</vt:lpstr>
      <vt:lpstr>2.  Why does human trafficking matter to the hospitality industry?</vt:lpstr>
      <vt:lpstr>Categories of vulnerabilities</vt:lpstr>
      <vt:lpstr>What a THB incident can lead to </vt:lpstr>
      <vt:lpstr>Potential implications of THB </vt:lpstr>
      <vt:lpstr>Code of Conduct for the Protection of Children from Sexual Exploitation</vt:lpstr>
      <vt:lpstr>3. Who is Involved in Human Trafficking?</vt:lpstr>
      <vt:lpstr>Traffickers, Victims  and low THB convictions rates</vt:lpstr>
      <vt:lpstr>Push &amp; Pulls into trafficking</vt:lpstr>
      <vt:lpstr>4. How can we combat THB in  the front-of-house?</vt:lpstr>
      <vt:lpstr>How can we combat THB  in the front-of-house?  </vt:lpstr>
      <vt:lpstr>How can we combat THB  in the front-of-house?  </vt:lpstr>
      <vt:lpstr>How can we combat THB  in the front-of-house?  </vt:lpstr>
      <vt:lpstr>How can we combat THB  in the front-of-house?  </vt:lpstr>
      <vt:lpstr>How can we combat THB  in the front-of-house?  </vt:lpstr>
      <vt:lpstr>How can we combat THB  in the front-of-house?  </vt:lpstr>
      <vt:lpstr>How can we combat THB  in the front-of-house?  </vt:lpstr>
      <vt:lpstr>Group discussion: What “shrimp cocktails” and “freshly picked berries”  have to do with human trafficking? </vt:lpstr>
      <vt:lpstr>5. How can we combat THB  in the back-of-house?  </vt:lpstr>
      <vt:lpstr>5. How can we combat THB  in the back-of-house?  </vt:lpstr>
      <vt:lpstr>5. How can we combat THB  in the back-of-house?  </vt:lpstr>
      <vt:lpstr>6. What if I were walking in those shoes?</vt:lpstr>
      <vt:lpstr>Protecting Victims </vt:lpstr>
      <vt:lpstr>Protecting Victims </vt:lpstr>
      <vt:lpstr>Protecting Victims </vt:lpstr>
      <vt:lpstr>Conclusions</vt:lpstr>
      <vt:lpstr>COMBAT THB</vt:lpstr>
    </vt:vector>
  </TitlesOfParts>
  <Company>Oxford Brookes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COMBAT  Trafficking in Human Beings</dc:title>
  <dc:creator>OBIS</dc:creator>
  <cp:lastModifiedBy>CLAYTON-HATHWAY, KATE</cp:lastModifiedBy>
  <cp:revision>17</cp:revision>
  <dcterms:created xsi:type="dcterms:W3CDTF">2016-09-21T14:31:24Z</dcterms:created>
  <dcterms:modified xsi:type="dcterms:W3CDTF">2016-10-03T09:42:41Z</dcterms:modified>
</cp:coreProperties>
</file>