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491BFA4-7E49-4465-AED6-6113E207F9AE}" type="datetimeFigureOut">
              <a:rPr lang="en-GB" smtClean="0"/>
              <a:t>03/10/2016</a:t>
            </a:fld>
            <a:endParaRPr lang="en-GB"/>
          </a:p>
        </p:txBody>
      </p:sp>
      <p:sp>
        <p:nvSpPr>
          <p:cNvPr id="17" name="Footer Placeholder 16"/>
          <p:cNvSpPr>
            <a:spLocks noGrp="1"/>
          </p:cNvSpPr>
          <p:nvPr>
            <p:ph type="ftr" sz="quarter" idx="11"/>
          </p:nvPr>
        </p:nvSpPr>
        <p:spPr/>
        <p:txBody>
          <a:bodyPr/>
          <a:lstStyle/>
          <a:p>
            <a:endParaRPr lang="en-GB"/>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0E8FB3B-4795-4B72-BB02-59C07E012A88}" type="slidenum">
              <a:rPr lang="en-GB" smtClean="0"/>
              <a:t>‹#›</a:t>
            </a:fld>
            <a:endParaRPr lang="en-GB"/>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91BFA4-7E49-4465-AED6-6113E207F9AE}"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0E8FB3B-4795-4B72-BB02-59C07E012A88}"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20E8FB3B-4795-4B72-BB02-59C07E012A88}" type="slidenum">
              <a:rPr lang="en-GB" smtClean="0"/>
              <a:t>‹#›</a:t>
            </a:fld>
            <a:endParaRPr lang="en-GB"/>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91BFA4-7E49-4465-AED6-6113E207F9AE}"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491BFA4-7E49-4465-AED6-6113E207F9AE}"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4361688" y="1026372"/>
            <a:ext cx="457200" cy="441325"/>
          </a:xfrm>
        </p:spPr>
        <p:txBody>
          <a:bodyPr/>
          <a:lstStyle/>
          <a:p>
            <a:fld id="{20E8FB3B-4795-4B72-BB02-59C07E012A88}" type="slidenum">
              <a:rPr lang="en-GB" smtClean="0"/>
              <a:t>‹#›</a:t>
            </a:fld>
            <a:endParaRPr lang="en-GB"/>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2491BFA4-7E49-4465-AED6-6113E207F9AE}" type="datetimeFigureOut">
              <a:rPr lang="en-GB" smtClean="0"/>
              <a:t>03/10/2016</a:t>
            </a:fld>
            <a:endParaRPr lang="en-GB"/>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0E8FB3B-4795-4B72-BB02-59C07E012A88}" type="slidenum">
              <a:rPr lang="en-GB" smtClean="0"/>
              <a:t>‹#›</a:t>
            </a:fld>
            <a:endParaRPr lang="en-GB"/>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2491BFA4-7E49-4465-AED6-6113E207F9AE}" type="datetimeFigureOut">
              <a:rPr lang="en-GB" smtClean="0"/>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0E8FB3B-4795-4B72-BB02-59C07E012A88}" type="slidenum">
              <a:rPr lang="en-GB" smtClean="0"/>
              <a:t>‹#›</a:t>
            </a:fld>
            <a:endParaRPr lang="en-GB"/>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491BFA4-7E49-4465-AED6-6113E207F9AE}" type="datetimeFigureOut">
              <a:rPr lang="en-GB" smtClean="0"/>
              <a:t>03/10/2016</a:t>
            </a:fld>
            <a:endParaRPr lang="en-GB"/>
          </a:p>
        </p:txBody>
      </p:sp>
      <p:sp>
        <p:nvSpPr>
          <p:cNvPr id="8" name="Footer Placeholder 7"/>
          <p:cNvSpPr>
            <a:spLocks noGrp="1"/>
          </p:cNvSpPr>
          <p:nvPr>
            <p:ph type="ftr" sz="quarter" idx="11"/>
          </p:nvPr>
        </p:nvSpPr>
        <p:spPr>
          <a:xfrm>
            <a:off x="304800" y="6409944"/>
            <a:ext cx="3581400" cy="365760"/>
          </a:xfrm>
        </p:spPr>
        <p:txBody>
          <a:bodyPr/>
          <a:lstStyle/>
          <a:p>
            <a:endParaRPr lang="en-GB"/>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20E8FB3B-4795-4B72-BB02-59C07E012A88}" type="slidenum">
              <a:rPr lang="en-GB" smtClean="0"/>
              <a:t>‹#›</a:t>
            </a:fld>
            <a:endParaRPr lang="en-GB"/>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491BFA4-7E49-4465-AED6-6113E207F9AE}" type="datetimeFigureOut">
              <a:rPr lang="en-GB" smtClean="0"/>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4343400" y="1036020"/>
            <a:ext cx="457200" cy="441325"/>
          </a:xfrm>
        </p:spPr>
        <p:txBody>
          <a:bodyPr/>
          <a:lstStyle/>
          <a:p>
            <a:fld id="{20E8FB3B-4795-4B72-BB02-59C07E012A8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2491BFA4-7E49-4465-AED6-6113E207F9AE}" type="datetimeFigureOut">
              <a:rPr lang="en-GB" smtClean="0"/>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0E8FB3B-4795-4B72-BB02-59C07E012A8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20E8FB3B-4795-4B72-BB02-59C07E012A88}" type="slidenum">
              <a:rPr lang="en-GB" smtClean="0"/>
              <a:t>‹#›</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2491BFA4-7E49-4465-AED6-6113E207F9AE}" type="datetimeFigureOut">
              <a:rPr lang="en-GB" smtClean="0"/>
              <a:t>03/10/2016</a:t>
            </a:fld>
            <a:endParaRPr lang="en-GB"/>
          </a:p>
        </p:txBody>
      </p:sp>
      <p:sp>
        <p:nvSpPr>
          <p:cNvPr id="6" name="Footer Placeholder 5"/>
          <p:cNvSpPr>
            <a:spLocks noGrp="1"/>
          </p:cNvSpPr>
          <p:nvPr>
            <p:ph type="ftr" sz="quarter" idx="11"/>
          </p:nvPr>
        </p:nvSpPr>
        <p:spPr>
          <a:xfrm>
            <a:off x="301752" y="6410848"/>
            <a:ext cx="3383280" cy="365760"/>
          </a:xfrm>
        </p:spPr>
        <p:txBody>
          <a:bodyPr/>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20E8FB3B-4795-4B72-BB02-59C07E012A88}" type="slidenum">
              <a:rPr lang="en-GB" smtClean="0"/>
              <a:t>‹#›</a:t>
            </a:fld>
            <a:endParaRPr lang="en-GB"/>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2491BFA4-7E49-4465-AED6-6113E207F9AE}" type="datetimeFigureOut">
              <a:rPr lang="en-GB" smtClean="0"/>
              <a:t>03/10/2016</a:t>
            </a:fld>
            <a:endParaRPr lang="en-GB"/>
          </a:p>
        </p:txBody>
      </p:sp>
      <p:sp>
        <p:nvSpPr>
          <p:cNvPr id="6" name="Footer Placeholder 5"/>
          <p:cNvSpPr>
            <a:spLocks noGrp="1"/>
          </p:cNvSpPr>
          <p:nvPr>
            <p:ph type="ftr" sz="quarter" idx="11"/>
          </p:nvPr>
        </p:nvSpPr>
        <p:spPr>
          <a:xfrm>
            <a:off x="301752" y="6410848"/>
            <a:ext cx="3584448" cy="365760"/>
          </a:xfrm>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491BFA4-7E49-4465-AED6-6113E207F9AE}" type="datetimeFigureOut">
              <a:rPr lang="en-GB" smtClean="0"/>
              <a:t>03/10/2016</a:t>
            </a:fld>
            <a:endParaRPr lang="en-GB"/>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20E8FB3B-4795-4B72-BB02-59C07E012A88}" type="slidenum">
              <a:rPr lang="en-GB" smtClean="0"/>
              <a:t>‹#›</a:t>
            </a:fld>
            <a:endParaRPr lang="en-GB"/>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state.gov/documents/organization/245365.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hotrec.eu/about-us/facts-figures.asp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9513" y="3407668"/>
            <a:ext cx="2311010" cy="978272"/>
          </a:xfrm>
        </p:spPr>
        <p:txBody>
          <a:bodyPr>
            <a:normAutofit fontScale="25000" lnSpcReduction="20000"/>
          </a:bodyPr>
          <a:lstStyle/>
          <a:p>
            <a:r>
              <a:rPr lang="en-GB" sz="6200" dirty="0">
                <a:solidFill>
                  <a:schemeClr val="tx1"/>
                </a:solidFill>
                <a:latin typeface="+mj-lt"/>
              </a:rPr>
              <a:t>Slides supporting the </a:t>
            </a:r>
            <a:br>
              <a:rPr lang="en-GB" sz="6200" dirty="0">
                <a:solidFill>
                  <a:schemeClr val="tx1"/>
                </a:solidFill>
                <a:latin typeface="+mj-lt"/>
              </a:rPr>
            </a:br>
            <a:r>
              <a:rPr lang="en-GB" sz="6200" dirty="0">
                <a:solidFill>
                  <a:schemeClr val="tx1"/>
                </a:solidFill>
                <a:latin typeface="+mj-lt"/>
              </a:rPr>
              <a:t>Reference Guide </a:t>
            </a:r>
            <a:r>
              <a:rPr lang="en-GB" dirty="0">
                <a:solidFill>
                  <a:schemeClr val="tx1"/>
                </a:solidFill>
                <a:latin typeface="+mj-lt"/>
              </a:rPr>
              <a:t/>
            </a:r>
            <a:br>
              <a:rPr lang="en-GB" dirty="0">
                <a:solidFill>
                  <a:schemeClr val="tx1"/>
                </a:solidFill>
                <a:latin typeface="+mj-lt"/>
              </a:rPr>
            </a:br>
            <a:endParaRPr lang="en-GB" dirty="0" smtClean="0">
              <a:solidFill>
                <a:schemeClr val="tx1"/>
              </a:solidFill>
              <a:latin typeface="+mj-lt"/>
            </a:endParaRPr>
          </a:p>
          <a:p>
            <a:endParaRPr lang="en-GB" dirty="0">
              <a:latin typeface="+mj-lt"/>
            </a:endParaRPr>
          </a:p>
        </p:txBody>
      </p:sp>
      <p:sp>
        <p:nvSpPr>
          <p:cNvPr id="2" name="Title 1"/>
          <p:cNvSpPr>
            <a:spLocks noGrp="1"/>
          </p:cNvSpPr>
          <p:nvPr>
            <p:ph type="ctrTitle"/>
          </p:nvPr>
        </p:nvSpPr>
        <p:spPr/>
        <p:txBody>
          <a:bodyPr>
            <a:normAutofit/>
          </a:bodyPr>
          <a:lstStyle/>
          <a:p>
            <a:r>
              <a:rPr lang="en-GB" dirty="0"/>
              <a:t>COMBAT </a:t>
            </a:r>
            <a:br>
              <a:rPr lang="en-GB" dirty="0"/>
            </a:br>
            <a:r>
              <a:rPr lang="en-GB" dirty="0"/>
              <a:t>Trafficking in Human Beings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57" y="5589240"/>
            <a:ext cx="8932539" cy="1143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6653478" y="3449836"/>
            <a:ext cx="2371263" cy="936104"/>
          </a:xfrm>
          <a:prstGeom prst="rect">
            <a:avLst/>
          </a:prstGeom>
        </p:spPr>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tx2"/>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tx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tx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tx1"/>
                </a:solidFill>
                <a:latin typeface="+mn-lt"/>
                <a:ea typeface="+mn-ea"/>
                <a:cs typeface="+mn-cs"/>
              </a:defRPr>
            </a:lvl9pPr>
          </a:lstStyle>
          <a:p>
            <a:r>
              <a:rPr lang="en-GB" dirty="0" smtClean="0">
                <a:solidFill>
                  <a:schemeClr val="tx1"/>
                </a:solidFill>
                <a:latin typeface="+mj-lt"/>
              </a:rPr>
              <a:t>for Boards, Directors and Senior Officers </a:t>
            </a:r>
          </a:p>
          <a:p>
            <a:endParaRPr lang="en-GB" dirty="0">
              <a:latin typeface="+mj-lt"/>
            </a:endParaRPr>
          </a:p>
        </p:txBody>
      </p:sp>
      <p:sp>
        <p:nvSpPr>
          <p:cNvPr id="7" name="Text Box 2"/>
          <p:cNvSpPr txBox="1">
            <a:spLocks noChangeArrowheads="1"/>
          </p:cNvSpPr>
          <p:nvPr/>
        </p:nvSpPr>
        <p:spPr bwMode="auto">
          <a:xfrm>
            <a:off x="6444208" y="5656490"/>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2852936"/>
            <a:ext cx="3888432" cy="2520280"/>
          </a:xfrm>
          <a:prstGeom prst="rect">
            <a:avLst/>
          </a:prstGeom>
        </p:spPr>
      </p:pic>
    </p:spTree>
    <p:extLst>
      <p:ext uri="{BB962C8B-B14F-4D97-AF65-F5344CB8AC3E}">
        <p14:creationId xmlns:p14="http://schemas.microsoft.com/office/powerpoint/2010/main" val="14961159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0"/>
            <a:ext cx="8534400" cy="1124744"/>
          </a:xfrm>
        </p:spPr>
        <p:txBody>
          <a:bodyPr>
            <a:noAutofit/>
          </a:bodyPr>
          <a:lstStyle/>
          <a:p>
            <a:r>
              <a:rPr lang="en-GB" sz="2000" dirty="0"/>
              <a:t>Generic info on human </a:t>
            </a:r>
            <a:r>
              <a:rPr lang="en-GB" sz="2000" dirty="0" smtClean="0"/>
              <a:t>trafficking </a:t>
            </a:r>
            <a:br>
              <a:rPr lang="en-GB" sz="2000" dirty="0" smtClean="0"/>
            </a:br>
            <a:r>
              <a:rPr lang="en-GB" sz="2000" dirty="0" smtClean="0"/>
              <a:t>Why </a:t>
            </a:r>
            <a:r>
              <a:rPr lang="en-GB" sz="2000" dirty="0"/>
              <a:t>tackling human trafficking is important</a:t>
            </a:r>
            <a:br>
              <a:rPr lang="en-GB" sz="2000" dirty="0"/>
            </a:br>
            <a:r>
              <a:rPr lang="en-GB" sz="2000" dirty="0"/>
              <a:t>in hospitality industry</a:t>
            </a:r>
          </a:p>
        </p:txBody>
      </p:sp>
      <p:sp>
        <p:nvSpPr>
          <p:cNvPr id="3" name="Content Placeholder 2"/>
          <p:cNvSpPr>
            <a:spLocks noGrp="1"/>
          </p:cNvSpPr>
          <p:nvPr>
            <p:ph sz="quarter" idx="1"/>
          </p:nvPr>
        </p:nvSpPr>
        <p:spPr/>
        <p:txBody>
          <a:bodyPr>
            <a:normAutofit fontScale="92500" lnSpcReduction="20000"/>
          </a:bodyPr>
          <a:lstStyle/>
          <a:p>
            <a:pPr marL="0" indent="0">
              <a:buNone/>
            </a:pPr>
            <a:r>
              <a:rPr lang="en-GB" dirty="0"/>
              <a:t>In countries around the globe, there has been a growing focus on the use of hotels as vehicles for THB, particularly for the purposes of child sexual exploitation (CSE). Regardless of whether hotels:</a:t>
            </a:r>
          </a:p>
          <a:p>
            <a:r>
              <a:rPr lang="en-GB" dirty="0"/>
              <a:t>Are unknowing or unwitting </a:t>
            </a:r>
            <a:r>
              <a:rPr lang="en-GB" dirty="0" smtClean="0"/>
              <a:t>participants</a:t>
            </a:r>
            <a:endParaRPr lang="en-GB" dirty="0"/>
          </a:p>
          <a:p>
            <a:r>
              <a:rPr lang="en-GB" dirty="0"/>
              <a:t>Adopt a ‘head in the sand’ approach and ignore trafficking </a:t>
            </a:r>
            <a:r>
              <a:rPr lang="en-GB" dirty="0" smtClean="0"/>
              <a:t>signs</a:t>
            </a:r>
            <a:endParaRPr lang="en-GB" dirty="0"/>
          </a:p>
          <a:p>
            <a:r>
              <a:rPr lang="en-GB" dirty="0"/>
              <a:t>Are willing participants who may or may not share in the trafficking </a:t>
            </a:r>
            <a:r>
              <a:rPr lang="en-GB" dirty="0" smtClean="0"/>
              <a:t>proceeds</a:t>
            </a:r>
            <a:endParaRPr lang="en-GB" dirty="0"/>
          </a:p>
          <a:p>
            <a:r>
              <a:rPr lang="en-GB" dirty="0"/>
              <a:t>US Department of State (2015). Trafficking in Persons Report (July). </a:t>
            </a:r>
            <a:r>
              <a:rPr lang="en-GB" dirty="0" smtClean="0"/>
              <a:t>[</a:t>
            </a:r>
            <a:r>
              <a:rPr lang="en-GB" dirty="0"/>
              <a:t>Available online: </a:t>
            </a:r>
            <a:r>
              <a:rPr lang="en-GB" dirty="0">
                <a:hlinkClick r:id="rId2"/>
              </a:rPr>
              <a:t>http://</a:t>
            </a:r>
            <a:r>
              <a:rPr lang="en-GB" dirty="0" smtClean="0">
                <a:hlinkClick r:id="rId2"/>
              </a:rPr>
              <a:t>www.state.gov/documents/organization/245365.pdf</a:t>
            </a:r>
            <a:r>
              <a:rPr lang="en-GB" dirty="0" smtClean="0"/>
              <a:t>, </a:t>
            </a:r>
            <a:r>
              <a:rPr lang="en-GB" dirty="0"/>
              <a:t>accessed 14 April 2016</a:t>
            </a:r>
            <a:r>
              <a:rPr lang="en-GB" dirty="0" smtClean="0"/>
              <a:t>]</a:t>
            </a:r>
            <a:endParaRPr lang="en-GB" dirty="0"/>
          </a:p>
          <a:p>
            <a:endParaRPr lang="en-GB" dirty="0"/>
          </a:p>
          <a:p>
            <a:endParaRPr lang="en-GB" dirty="0"/>
          </a:p>
        </p:txBody>
      </p:sp>
    </p:spTree>
    <p:extLst>
      <p:ext uri="{BB962C8B-B14F-4D97-AF65-F5344CB8AC3E}">
        <p14:creationId xmlns:p14="http://schemas.microsoft.com/office/powerpoint/2010/main" val="4169453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5192"/>
            <a:ext cx="8534400" cy="1080120"/>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sz="3100" dirty="0"/>
              <a:t>FACTS AND </a:t>
            </a:r>
            <a:r>
              <a:rPr lang="en-GB" sz="3100" dirty="0" smtClean="0"/>
              <a:t>FIGURES</a:t>
            </a:r>
            <a:endParaRPr lang="en-GB" sz="3100" dirty="0"/>
          </a:p>
        </p:txBody>
      </p:sp>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827584" y="1988840"/>
            <a:ext cx="7560840" cy="3750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2480237"/>
            <a:ext cx="115212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553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6632"/>
            <a:ext cx="8534400" cy="1008112"/>
          </a:xfrm>
        </p:spPr>
        <p:txBody>
          <a:bodyPr>
            <a:normAutofit fontScale="90000"/>
          </a:bodyPr>
          <a:lstStyle/>
          <a:p>
            <a:r>
              <a:rPr lang="en-GB" dirty="0"/>
              <a:t>Human trafficking training </a:t>
            </a:r>
            <a:br>
              <a:rPr lang="en-GB" dirty="0"/>
            </a:br>
            <a:r>
              <a:rPr lang="en-GB" dirty="0"/>
              <a:t>for </a:t>
            </a:r>
            <a:r>
              <a:rPr lang="en-GB" dirty="0" smtClean="0"/>
              <a:t>corporate level </a:t>
            </a:r>
            <a:r>
              <a:rPr lang="en-GB" dirty="0"/>
              <a:t>stakeholders</a:t>
            </a:r>
          </a:p>
        </p:txBody>
      </p:sp>
      <p:sp>
        <p:nvSpPr>
          <p:cNvPr id="3" name="Content Placeholder 2"/>
          <p:cNvSpPr>
            <a:spLocks noGrp="1"/>
          </p:cNvSpPr>
          <p:nvPr>
            <p:ph sz="quarter" idx="1"/>
          </p:nvPr>
        </p:nvSpPr>
        <p:spPr/>
        <p:txBody>
          <a:bodyPr/>
          <a:lstStyle/>
          <a:p>
            <a:pPr marL="0" indent="0">
              <a:buNone/>
            </a:pPr>
            <a:r>
              <a:rPr lang="en-GB" b="1" dirty="0"/>
              <a:t>Steps for developing an anti-THB policy statement and programme (explain here!) </a:t>
            </a:r>
          </a:p>
          <a:p>
            <a:endParaRPr lang="en-GB" dirty="0"/>
          </a:p>
        </p:txBody>
      </p:sp>
      <p:pic>
        <p:nvPicPr>
          <p:cNvPr id="4"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812" y="2492896"/>
            <a:ext cx="4496376" cy="3841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5895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6632"/>
            <a:ext cx="8534400" cy="968152"/>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lstStyle/>
          <a:p>
            <a:pPr marL="0" indent="0">
              <a:buNone/>
            </a:pPr>
            <a:r>
              <a:rPr lang="en-GB" b="1" dirty="0"/>
              <a:t>Risk management cycle (explain here!)</a:t>
            </a:r>
          </a:p>
          <a:p>
            <a:endParaRPr lang="en-GB" dirty="0"/>
          </a:p>
        </p:txBody>
      </p:sp>
      <p:pic>
        <p:nvPicPr>
          <p:cNvPr id="4" name="Picture 3"/>
          <p:cNvPicPr/>
          <p:nvPr/>
        </p:nvPicPr>
        <p:blipFill>
          <a:blip r:embed="rId2" cstate="print"/>
          <a:srcRect/>
          <a:stretch>
            <a:fillRect/>
          </a:stretch>
        </p:blipFill>
        <p:spPr bwMode="auto">
          <a:xfrm>
            <a:off x="2627784" y="2348879"/>
            <a:ext cx="3888433" cy="3888000"/>
          </a:xfrm>
          <a:prstGeom prst="rect">
            <a:avLst/>
          </a:prstGeom>
          <a:noFill/>
          <a:ln w="9525">
            <a:noFill/>
            <a:miter lim="800000"/>
            <a:headEnd/>
            <a:tailEnd/>
          </a:ln>
        </p:spPr>
      </p:pic>
    </p:spTree>
    <p:extLst>
      <p:ext uri="{BB962C8B-B14F-4D97-AF65-F5344CB8AC3E}">
        <p14:creationId xmlns:p14="http://schemas.microsoft.com/office/powerpoint/2010/main" val="38122831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a:bodyPr>
          <a:lstStyle/>
          <a:p>
            <a:pPr marL="0" indent="0">
              <a:buNone/>
            </a:pPr>
            <a:r>
              <a:rPr lang="en-GB" b="1" dirty="0"/>
              <a:t>Three lines of defence (explain here!)</a:t>
            </a:r>
          </a:p>
          <a:p>
            <a:endParaRPr lang="en-GB" dirty="0"/>
          </a:p>
        </p:txBody>
      </p:sp>
      <p:pic>
        <p:nvPicPr>
          <p:cNvPr id="4" name="Picture 3" descr="https://www.barnett-waddingham.co.uk/media/cmsplugin_image/images/3_lines_of_defenc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132856"/>
            <a:ext cx="7776864" cy="4248472"/>
          </a:xfrm>
          <a:prstGeom prst="rect">
            <a:avLst/>
          </a:prstGeom>
          <a:noFill/>
          <a:ln>
            <a:noFill/>
          </a:ln>
        </p:spPr>
      </p:pic>
    </p:spTree>
    <p:extLst>
      <p:ext uri="{BB962C8B-B14F-4D97-AF65-F5344CB8AC3E}">
        <p14:creationId xmlns:p14="http://schemas.microsoft.com/office/powerpoint/2010/main" val="20617042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a:bodyPr>
          <a:lstStyle/>
          <a:p>
            <a:pPr marL="0" indent="0">
              <a:buNone/>
            </a:pPr>
            <a:r>
              <a:rPr lang="en-GB" b="1" dirty="0"/>
              <a:t>Risk assessment </a:t>
            </a:r>
            <a:r>
              <a:rPr lang="en-GB" b="1" dirty="0" smtClean="0"/>
              <a:t>process:</a:t>
            </a:r>
          </a:p>
          <a:p>
            <a:pPr marL="0" indent="0">
              <a:buNone/>
            </a:pPr>
            <a:endParaRPr lang="en-GB" b="1" dirty="0"/>
          </a:p>
          <a:p>
            <a:r>
              <a:rPr lang="en-GB" dirty="0"/>
              <a:t>Risk identification is the stage which aims to identify, characterise and -where appropriate- quantify a set of risks </a:t>
            </a:r>
          </a:p>
          <a:p>
            <a:r>
              <a:rPr lang="en-GB" dirty="0"/>
              <a:t>Risk evaluation is the stage which seeks to evaluate the significance of those risks, with regards to their likelihood (probability) of occurrence and their potential impact on the organisation</a:t>
            </a:r>
          </a:p>
          <a:p>
            <a:endParaRPr lang="en-GB" dirty="0"/>
          </a:p>
        </p:txBody>
      </p:sp>
    </p:spTree>
    <p:extLst>
      <p:ext uri="{BB962C8B-B14F-4D97-AF65-F5344CB8AC3E}">
        <p14:creationId xmlns:p14="http://schemas.microsoft.com/office/powerpoint/2010/main" val="19321073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a:bodyPr>
          <a:lstStyle/>
          <a:p>
            <a:pPr marL="0" indent="0">
              <a:buNone/>
            </a:pPr>
            <a:r>
              <a:rPr lang="en-GB" sz="2000" b="1" dirty="0"/>
              <a:t>Trafficking Routes: EU</a:t>
            </a:r>
          </a:p>
          <a:p>
            <a:endParaRPr lang="en-GB" sz="20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805" y="2204864"/>
            <a:ext cx="7208390" cy="313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7402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a:bodyPr>
          <a:lstStyle/>
          <a:p>
            <a:pPr marL="0" indent="0">
              <a:buNone/>
            </a:pPr>
            <a:endParaRPr lang="en-GB" sz="2000" b="1" dirty="0" smtClean="0"/>
          </a:p>
          <a:p>
            <a:pPr marL="0" indent="0">
              <a:buNone/>
            </a:pPr>
            <a:r>
              <a:rPr lang="en-GB" sz="2000" b="1" dirty="0" smtClean="0"/>
              <a:t>Why </a:t>
            </a:r>
            <a:r>
              <a:rPr lang="en-GB" sz="2000" b="1" dirty="0"/>
              <a:t>does human trafficking matter in hospitality industry?</a:t>
            </a:r>
          </a:p>
          <a:p>
            <a:r>
              <a:rPr lang="en-GB" sz="2000" dirty="0"/>
              <a:t>8.2% of trafficking for sexual exploitation occurred in hotels</a:t>
            </a:r>
          </a:p>
          <a:p>
            <a:r>
              <a:rPr lang="en-GB" sz="2000" dirty="0"/>
              <a:t>1.3% of trafficking for labour exploitation occurred in restaurants and bars </a:t>
            </a:r>
          </a:p>
          <a:p>
            <a:r>
              <a:rPr lang="en-GB" sz="2000" dirty="0"/>
              <a:t>0.6% of trafficking for labour exploitation occurred in </a:t>
            </a:r>
            <a:r>
              <a:rPr lang="en-GB" sz="2000" dirty="0" smtClean="0"/>
              <a:t>hotels</a:t>
            </a:r>
          </a:p>
          <a:p>
            <a:endParaRPr lang="en-GB" sz="2000" dirty="0"/>
          </a:p>
          <a:p>
            <a:pPr marL="0" indent="0">
              <a:buNone/>
            </a:pPr>
            <a:r>
              <a:rPr lang="en-GB" sz="2000" b="1" dirty="0" smtClean="0"/>
              <a:t>In </a:t>
            </a:r>
            <a:r>
              <a:rPr lang="en-GB" sz="2000" b="1" dirty="0"/>
              <a:t>Europe there could potentially be:</a:t>
            </a:r>
          </a:p>
          <a:p>
            <a:r>
              <a:rPr lang="en-GB" sz="2000" dirty="0"/>
              <a:t>93,800 victims of sex trafficking in hotels</a:t>
            </a:r>
          </a:p>
          <a:p>
            <a:r>
              <a:rPr lang="en-GB" sz="2000" dirty="0"/>
              <a:t>14,820 victims of forced or bonded labour in restaurants and bars</a:t>
            </a:r>
          </a:p>
          <a:p>
            <a:r>
              <a:rPr lang="en-GB" sz="2000" dirty="0"/>
              <a:t>6,840 victims of forced or bonded labour in hotels</a:t>
            </a:r>
          </a:p>
          <a:p>
            <a:endParaRPr lang="en-GB" sz="2000" dirty="0"/>
          </a:p>
          <a:p>
            <a:endParaRPr lang="en-GB" sz="2000" dirty="0"/>
          </a:p>
          <a:p>
            <a:endParaRPr lang="en-GB" sz="2000" dirty="0"/>
          </a:p>
        </p:txBody>
      </p:sp>
    </p:spTree>
    <p:extLst>
      <p:ext uri="{BB962C8B-B14F-4D97-AF65-F5344CB8AC3E}">
        <p14:creationId xmlns:p14="http://schemas.microsoft.com/office/powerpoint/2010/main" val="11082260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936104"/>
          </a:xfrm>
        </p:spPr>
        <p:txBody>
          <a:bodyPr>
            <a:normAutofit fontScale="90000"/>
          </a:bodyPr>
          <a:lstStyle/>
          <a:p>
            <a:r>
              <a:rPr lang="en-GB" dirty="0"/>
              <a:t>Human trafficking training </a:t>
            </a:r>
            <a:br>
              <a:rPr lang="en-GB" dirty="0"/>
            </a:br>
            <a:r>
              <a:rPr lang="en-GB" dirty="0"/>
              <a:t>for </a:t>
            </a:r>
            <a:r>
              <a:rPr lang="en-GB" dirty="0" smtClean="0"/>
              <a:t>corporate level </a:t>
            </a:r>
            <a:r>
              <a:rPr lang="en-GB" dirty="0"/>
              <a:t>stakeholders</a:t>
            </a:r>
          </a:p>
        </p:txBody>
      </p:sp>
      <p:sp>
        <p:nvSpPr>
          <p:cNvPr id="3" name="Content Placeholder 2"/>
          <p:cNvSpPr>
            <a:spLocks noGrp="1"/>
          </p:cNvSpPr>
          <p:nvPr>
            <p:ph sz="quarter" idx="1"/>
          </p:nvPr>
        </p:nvSpPr>
        <p:spPr/>
        <p:txBody>
          <a:bodyPr/>
          <a:lstStyle/>
          <a:p>
            <a:pPr marL="0" indent="0">
              <a:buNone/>
            </a:pPr>
            <a:endParaRPr lang="en-GB" b="1" dirty="0" smtClean="0"/>
          </a:p>
          <a:p>
            <a:pPr marL="0" indent="0">
              <a:buNone/>
            </a:pPr>
            <a:r>
              <a:rPr lang="en-GB" b="1" dirty="0" smtClean="0"/>
              <a:t>Why </a:t>
            </a:r>
            <a:r>
              <a:rPr lang="en-GB" b="1" dirty="0"/>
              <a:t>is the hotel industry vulnerable to THB?</a:t>
            </a:r>
          </a:p>
          <a:p>
            <a:r>
              <a:rPr lang="en-GB" dirty="0"/>
              <a:t>Strategic </a:t>
            </a:r>
          </a:p>
          <a:p>
            <a:r>
              <a:rPr lang="en-GB" dirty="0"/>
              <a:t>Organisational Culture</a:t>
            </a:r>
          </a:p>
          <a:p>
            <a:r>
              <a:rPr lang="en-GB" dirty="0"/>
              <a:t>Technological</a:t>
            </a:r>
          </a:p>
          <a:p>
            <a:r>
              <a:rPr lang="en-GB" dirty="0"/>
              <a:t>Operational</a:t>
            </a:r>
          </a:p>
          <a:p>
            <a:r>
              <a:rPr lang="en-GB" dirty="0"/>
              <a:t>Employment Practices</a:t>
            </a:r>
          </a:p>
          <a:p>
            <a:r>
              <a:rPr lang="en-GB" dirty="0"/>
              <a:t>Outsourcing Strategies </a:t>
            </a:r>
          </a:p>
          <a:p>
            <a:endParaRPr lang="en-GB" dirty="0"/>
          </a:p>
        </p:txBody>
      </p:sp>
    </p:spTree>
    <p:extLst>
      <p:ext uri="{BB962C8B-B14F-4D97-AF65-F5344CB8AC3E}">
        <p14:creationId xmlns:p14="http://schemas.microsoft.com/office/powerpoint/2010/main" val="35993472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lnSpcReduction="10000"/>
          </a:bodyPr>
          <a:lstStyle/>
          <a:p>
            <a:pPr marL="0" indent="0">
              <a:buNone/>
            </a:pPr>
            <a:r>
              <a:rPr lang="en-GB" b="1" dirty="0" smtClean="0"/>
              <a:t>Why </a:t>
            </a:r>
            <a:r>
              <a:rPr lang="en-GB" b="1" dirty="0"/>
              <a:t>is it important to combat human trafficking hotel industry?</a:t>
            </a:r>
          </a:p>
          <a:p>
            <a:r>
              <a:rPr lang="en-GB" dirty="0"/>
              <a:t>Legal</a:t>
            </a:r>
          </a:p>
          <a:p>
            <a:r>
              <a:rPr lang="en-GB" dirty="0"/>
              <a:t>Ethical </a:t>
            </a:r>
          </a:p>
          <a:p>
            <a:r>
              <a:rPr lang="en-GB" dirty="0"/>
              <a:t>Moral obligations </a:t>
            </a:r>
          </a:p>
          <a:p>
            <a:r>
              <a:rPr lang="en-GB" dirty="0"/>
              <a:t>Extensive negative publicity</a:t>
            </a:r>
          </a:p>
          <a:p>
            <a:r>
              <a:rPr lang="en-GB" dirty="0"/>
              <a:t>Business interruptions by law enforcement agencies or public protest</a:t>
            </a:r>
          </a:p>
          <a:p>
            <a:r>
              <a:rPr lang="en-GB" dirty="0"/>
              <a:t>Potential criminal or civil lawsuits as identified above</a:t>
            </a:r>
          </a:p>
          <a:p>
            <a:endParaRPr lang="en-GB" dirty="0"/>
          </a:p>
          <a:p>
            <a:endParaRPr lang="en-GB" dirty="0"/>
          </a:p>
        </p:txBody>
      </p:sp>
    </p:spTree>
    <p:extLst>
      <p:ext uri="{BB962C8B-B14F-4D97-AF65-F5344CB8AC3E}">
        <p14:creationId xmlns:p14="http://schemas.microsoft.com/office/powerpoint/2010/main" val="3966544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Combat THB</a:t>
            </a:r>
            <a:r>
              <a:rPr lang="en-GB" dirty="0"/>
              <a:t>: the framework </a:t>
            </a:r>
          </a:p>
        </p:txBody>
      </p:sp>
      <p:sp>
        <p:nvSpPr>
          <p:cNvPr id="3" name="Content Placeholder 2"/>
          <p:cNvSpPr>
            <a:spLocks noGrp="1"/>
          </p:cNvSpPr>
          <p:nvPr>
            <p:ph sz="quarter" idx="1"/>
          </p:nvPr>
        </p:nvSpPr>
        <p:spPr/>
        <p:txBody>
          <a:bodyPr>
            <a:normAutofit fontScale="85000" lnSpcReduction="20000"/>
          </a:bodyPr>
          <a:lstStyle/>
          <a:p>
            <a:pPr marL="0" indent="0">
              <a:buNone/>
            </a:pPr>
            <a:r>
              <a:rPr lang="en-GB" b="1" dirty="0"/>
              <a:t>Why targeting THB? </a:t>
            </a:r>
          </a:p>
          <a:p>
            <a:r>
              <a:rPr lang="en-GB" dirty="0"/>
              <a:t>O</a:t>
            </a:r>
            <a:r>
              <a:rPr lang="en-GB" dirty="0" smtClean="0"/>
              <a:t>ne </a:t>
            </a:r>
            <a:r>
              <a:rPr lang="en-GB" dirty="0"/>
              <a:t>of the most profitable types of crime today after arms and drugs trading</a:t>
            </a:r>
          </a:p>
          <a:p>
            <a:r>
              <a:rPr lang="en-GB" dirty="0"/>
              <a:t>A</a:t>
            </a:r>
            <a:r>
              <a:rPr lang="en-GB" dirty="0" smtClean="0"/>
              <a:t>n approx</a:t>
            </a:r>
            <a:r>
              <a:rPr lang="en-GB" dirty="0"/>
              <a:t>. US$ 150 billion business per year</a:t>
            </a:r>
          </a:p>
          <a:p>
            <a:r>
              <a:rPr lang="en-GB" dirty="0"/>
              <a:t>2/3 of it from commercial sexual exploitation, 1/3 from forced labour exploitation</a:t>
            </a:r>
          </a:p>
          <a:p>
            <a:endParaRPr lang="en-GB" dirty="0"/>
          </a:p>
          <a:p>
            <a:pPr marL="0" indent="0">
              <a:buNone/>
            </a:pPr>
            <a:r>
              <a:rPr lang="en-GB" b="1" dirty="0"/>
              <a:t>Who? </a:t>
            </a:r>
          </a:p>
          <a:p>
            <a:r>
              <a:rPr lang="en-GB" dirty="0"/>
              <a:t>A</a:t>
            </a:r>
            <a:r>
              <a:rPr lang="en-GB" dirty="0" smtClean="0"/>
              <a:t> </a:t>
            </a:r>
            <a:r>
              <a:rPr lang="en-GB" dirty="0"/>
              <a:t>team of 3 universities with established reputation in hospitality joined forces with a CSO with track record in the field of human trafficking prevention and assistance</a:t>
            </a:r>
          </a:p>
          <a:p>
            <a:r>
              <a:rPr lang="en-GB" dirty="0" smtClean="0"/>
              <a:t>Oxford </a:t>
            </a:r>
            <a:r>
              <a:rPr lang="en-GB" dirty="0"/>
              <a:t>Brookes University (leading partner), University of West London, Lapland Institute for Applied Science, </a:t>
            </a:r>
            <a:r>
              <a:rPr lang="en-GB" dirty="0" err="1"/>
              <a:t>Rațiu</a:t>
            </a:r>
            <a:r>
              <a:rPr lang="en-GB" dirty="0"/>
              <a:t> Foundation for Democracy</a:t>
            </a:r>
          </a:p>
          <a:p>
            <a:endParaRPr lang="en-GB" dirty="0"/>
          </a:p>
          <a:p>
            <a:endParaRPr lang="en-GB" dirty="0"/>
          </a:p>
        </p:txBody>
      </p:sp>
    </p:spTree>
    <p:extLst>
      <p:ext uri="{BB962C8B-B14F-4D97-AF65-F5344CB8AC3E}">
        <p14:creationId xmlns:p14="http://schemas.microsoft.com/office/powerpoint/2010/main" val="40591678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fontScale="62500" lnSpcReduction="20000"/>
          </a:bodyPr>
          <a:lstStyle/>
          <a:p>
            <a:pPr marL="0" indent="0">
              <a:buNone/>
            </a:pPr>
            <a:r>
              <a:rPr lang="en-GB" sz="2900" b="1" dirty="0"/>
              <a:t>The general approach to anti-THB training in a hotel organisation could be to:</a:t>
            </a:r>
          </a:p>
          <a:p>
            <a:r>
              <a:rPr lang="en-GB" sz="2900" dirty="0"/>
              <a:t>Provide good quality, standard training on THB risks, awareness and reporting for all </a:t>
            </a:r>
            <a:r>
              <a:rPr lang="en-GB" sz="2900" dirty="0" smtClean="0"/>
              <a:t>staff</a:t>
            </a:r>
            <a:endParaRPr lang="en-GB" sz="2900" dirty="0"/>
          </a:p>
          <a:p>
            <a:r>
              <a:rPr lang="en-GB" sz="2900" dirty="0"/>
              <a:t>Provide additional, more detailed  anti-THB policies and standards training for staff in higher-risk functions (e.g., recruitment, procurement, etc.) and locations (e.g., those identified as in close proximity to those routes used by traffickers</a:t>
            </a:r>
            <a:r>
              <a:rPr lang="en-GB" sz="2900" dirty="0" smtClean="0"/>
              <a:t>)</a:t>
            </a:r>
            <a:endParaRPr lang="en-GB" sz="2900" dirty="0"/>
          </a:p>
          <a:p>
            <a:r>
              <a:rPr lang="en-GB" sz="2900" dirty="0"/>
              <a:t>Ensure that staff responsible for training others have sufficient training </a:t>
            </a:r>
            <a:r>
              <a:rPr lang="en-GB" sz="2900" dirty="0" smtClean="0"/>
              <a:t>themselves</a:t>
            </a:r>
            <a:endParaRPr lang="en-GB" sz="2900" dirty="0"/>
          </a:p>
          <a:p>
            <a:r>
              <a:rPr lang="en-GB" sz="2900" dirty="0"/>
              <a:t>Ensure that training offers practical examples of THB risk and covers relevant policies and </a:t>
            </a:r>
            <a:r>
              <a:rPr lang="en-GB" sz="2900" dirty="0" smtClean="0"/>
              <a:t>standards</a:t>
            </a:r>
            <a:endParaRPr lang="en-GB" sz="2900" dirty="0"/>
          </a:p>
          <a:p>
            <a:r>
              <a:rPr lang="en-GB" sz="2900" dirty="0"/>
              <a:t>Test staff awareness of THB and understanding of relevant policies and use the results to assess individual training needs and the overall quality of the </a:t>
            </a:r>
            <a:r>
              <a:rPr lang="en-GB" sz="2900" dirty="0" smtClean="0"/>
              <a:t>training</a:t>
            </a:r>
            <a:endParaRPr lang="en-GB" sz="2900" dirty="0"/>
          </a:p>
          <a:p>
            <a:r>
              <a:rPr lang="en-GB" sz="2900" dirty="0"/>
              <a:t>Maintain staff records setting out what training was completed and </a:t>
            </a:r>
            <a:r>
              <a:rPr lang="en-GB" sz="2900" dirty="0" smtClean="0"/>
              <a:t>when</a:t>
            </a:r>
            <a:endParaRPr lang="en-GB" sz="2900" dirty="0"/>
          </a:p>
          <a:p>
            <a:r>
              <a:rPr lang="en-GB" sz="2900" dirty="0"/>
              <a:t>Provide refresher training (it should not be viewed as a ‘one-off’ event) and ensure that all training material is kept up-to-date with legislative changes, internal or external case law and sectoral or general best practice</a:t>
            </a:r>
          </a:p>
          <a:p>
            <a:endParaRPr lang="en-GB" dirty="0"/>
          </a:p>
          <a:p>
            <a:endParaRPr lang="en-GB" dirty="0"/>
          </a:p>
        </p:txBody>
      </p:sp>
    </p:spTree>
    <p:extLst>
      <p:ext uri="{BB962C8B-B14F-4D97-AF65-F5344CB8AC3E}">
        <p14:creationId xmlns:p14="http://schemas.microsoft.com/office/powerpoint/2010/main" val="38122840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fontScale="55000" lnSpcReduction="20000"/>
          </a:bodyPr>
          <a:lstStyle/>
          <a:p>
            <a:pPr marL="0" indent="0">
              <a:buNone/>
            </a:pPr>
            <a:r>
              <a:rPr lang="en-GB" b="1" dirty="0"/>
              <a:t>Good practice in external reporting would be for the organisation to disclose:</a:t>
            </a:r>
          </a:p>
          <a:p>
            <a:r>
              <a:rPr lang="en-GB" dirty="0"/>
              <a:t>How the organisation, its business and its supply chains are structured - to provide some useful context to the reader</a:t>
            </a:r>
          </a:p>
          <a:p>
            <a:r>
              <a:rPr lang="en-GB" dirty="0"/>
              <a:t>What policies it has in place (reviewed or introduced) to combat THB - they may be stand-alone policies or elements relevant to THB in other existing policies, e.g. procurement or hiring standard operating procedures</a:t>
            </a:r>
          </a:p>
          <a:p>
            <a:r>
              <a:rPr lang="en-GB" dirty="0"/>
              <a:t>How the ‘tone from the top’ is set</a:t>
            </a:r>
          </a:p>
          <a:p>
            <a:r>
              <a:rPr lang="en-GB" dirty="0"/>
              <a:t>How the overall governance of the anti-THB programme is managed</a:t>
            </a:r>
          </a:p>
          <a:p>
            <a:r>
              <a:rPr lang="en-GB" dirty="0"/>
              <a:t>How the business functions have been risk assessed for vulnerabilities to THB (this could include an assessment by region) </a:t>
            </a:r>
          </a:p>
          <a:p>
            <a:r>
              <a:rPr lang="en-GB" dirty="0"/>
              <a:t>How direct (and indirect) supplier contracts  have been reviewed</a:t>
            </a:r>
          </a:p>
          <a:p>
            <a:r>
              <a:rPr lang="en-GB" dirty="0"/>
              <a:t>The due diligence process on new and existing strategic customer accounts and suppliers (to show a thorough understanding of who the company is dealing with and who is working for them, e.g. through supplier audits)</a:t>
            </a:r>
          </a:p>
          <a:p>
            <a:r>
              <a:rPr lang="en-GB" dirty="0"/>
              <a:t>The metrics used to assess the effectiveness of the anti-THB programme – e.g. specific KPIs</a:t>
            </a:r>
          </a:p>
          <a:p>
            <a:r>
              <a:rPr lang="en-GB" dirty="0"/>
              <a:t>Who has been trained and how )e.g. target audience, key employees trained, training offered to strategic customers and/or suppliers, range and forms of training, etc.)</a:t>
            </a:r>
          </a:p>
          <a:p>
            <a:endParaRPr lang="en-GB" dirty="0"/>
          </a:p>
          <a:p>
            <a:endParaRPr lang="en-GB" dirty="0"/>
          </a:p>
          <a:p>
            <a:endParaRPr lang="en-GB" dirty="0"/>
          </a:p>
        </p:txBody>
      </p:sp>
    </p:spTree>
    <p:extLst>
      <p:ext uri="{BB962C8B-B14F-4D97-AF65-F5344CB8AC3E}">
        <p14:creationId xmlns:p14="http://schemas.microsoft.com/office/powerpoint/2010/main" val="33963001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corporate level stakeholders</a:t>
            </a:r>
          </a:p>
        </p:txBody>
      </p:sp>
      <p:sp>
        <p:nvSpPr>
          <p:cNvPr id="3" name="Content Placeholder 2"/>
          <p:cNvSpPr>
            <a:spLocks noGrp="1"/>
          </p:cNvSpPr>
          <p:nvPr>
            <p:ph sz="quarter" idx="1"/>
          </p:nvPr>
        </p:nvSpPr>
        <p:spPr/>
        <p:txBody>
          <a:bodyPr>
            <a:normAutofit fontScale="85000" lnSpcReduction="20000"/>
          </a:bodyPr>
          <a:lstStyle/>
          <a:p>
            <a:pPr marL="0" indent="0">
              <a:buNone/>
            </a:pPr>
            <a:r>
              <a:rPr lang="en-GB" b="1" dirty="0" smtClean="0"/>
              <a:t>Monitoring </a:t>
            </a:r>
            <a:r>
              <a:rPr lang="en-GB" b="1" dirty="0"/>
              <a:t>anti-THB-activities – why it is important?</a:t>
            </a:r>
          </a:p>
          <a:p>
            <a:r>
              <a:rPr lang="en-GB" dirty="0"/>
              <a:t>An effective anti-THB programme must be able to work in practice.  It is a key management responsibility to monitor its effectiveness in preventing and/or mitigating the risk of THB throughout the business functions of the organisation as they evolve with the changing environment</a:t>
            </a:r>
          </a:p>
          <a:p>
            <a:endParaRPr lang="en-GB" dirty="0"/>
          </a:p>
          <a:p>
            <a:pPr marL="0" indent="0">
              <a:buNone/>
            </a:pPr>
            <a:r>
              <a:rPr lang="en-GB" b="1" dirty="0"/>
              <a:t>Reports for internal stakeholders may include:</a:t>
            </a:r>
          </a:p>
          <a:p>
            <a:r>
              <a:rPr lang="en-GB" dirty="0"/>
              <a:t>Periodic updates for the Board on the status of implementation of the anti-THB programme</a:t>
            </a:r>
          </a:p>
          <a:p>
            <a:r>
              <a:rPr lang="en-GB" dirty="0"/>
              <a:t>Reports summarising internal audit and/or compliance monitoring findings</a:t>
            </a:r>
          </a:p>
          <a:p>
            <a:r>
              <a:rPr lang="en-GB" dirty="0"/>
              <a:t>Reports of any alleged or actual breaches and the scope and findings of any investigation</a:t>
            </a:r>
          </a:p>
          <a:p>
            <a:endParaRPr lang="en-GB" dirty="0"/>
          </a:p>
          <a:p>
            <a:endParaRPr lang="en-GB" dirty="0"/>
          </a:p>
        </p:txBody>
      </p:sp>
    </p:spTree>
    <p:extLst>
      <p:ext uri="{BB962C8B-B14F-4D97-AF65-F5344CB8AC3E}">
        <p14:creationId xmlns:p14="http://schemas.microsoft.com/office/powerpoint/2010/main" val="1498312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Why it is important to communicate about </a:t>
            </a:r>
            <a:r>
              <a:rPr lang="en-GB" dirty="0" smtClean="0"/>
              <a:t>THB?</a:t>
            </a:r>
            <a:endParaRPr lang="en-GB" dirty="0"/>
          </a:p>
        </p:txBody>
      </p:sp>
      <p:sp>
        <p:nvSpPr>
          <p:cNvPr id="3" name="Content Placeholder 2"/>
          <p:cNvSpPr>
            <a:spLocks noGrp="1"/>
          </p:cNvSpPr>
          <p:nvPr>
            <p:ph sz="quarter" idx="1"/>
          </p:nvPr>
        </p:nvSpPr>
        <p:spPr/>
        <p:txBody>
          <a:bodyPr/>
          <a:lstStyle/>
          <a:p>
            <a:r>
              <a:rPr lang="en-GB" dirty="0"/>
              <a:t>An enhanced level of awareness of front- and back-of-the-house THB risks amongst all </a:t>
            </a:r>
            <a:r>
              <a:rPr lang="en-GB" dirty="0" smtClean="0"/>
              <a:t>employees</a:t>
            </a:r>
            <a:endParaRPr lang="en-GB" dirty="0"/>
          </a:p>
          <a:p>
            <a:r>
              <a:rPr lang="en-GB" dirty="0"/>
              <a:t>Sensitivity to these risks across the organisation with effective monitoring and reporting of possible signals (red flags)</a:t>
            </a:r>
          </a:p>
          <a:p>
            <a:r>
              <a:rPr lang="en-GB" dirty="0"/>
              <a:t>The ability of operational management to invoke the relevant incident management procedures, when appropriate</a:t>
            </a:r>
          </a:p>
          <a:p>
            <a:endParaRPr lang="en-GB" dirty="0"/>
          </a:p>
          <a:p>
            <a:endParaRPr lang="en-GB" dirty="0"/>
          </a:p>
        </p:txBody>
      </p:sp>
    </p:spTree>
    <p:extLst>
      <p:ext uri="{BB962C8B-B14F-4D97-AF65-F5344CB8AC3E}">
        <p14:creationId xmlns:p14="http://schemas.microsoft.com/office/powerpoint/2010/main" val="3440390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008112"/>
          </a:xfrm>
        </p:spPr>
        <p:txBody>
          <a:bodyPr>
            <a:normAutofit fontScale="90000"/>
          </a:bodyPr>
          <a:lstStyle/>
          <a:p>
            <a:r>
              <a:rPr lang="en-GB" dirty="0"/>
              <a:t>The general approach to anti-THB training </a:t>
            </a:r>
            <a:r>
              <a:rPr lang="en-GB" dirty="0" smtClean="0"/>
              <a:t/>
            </a:r>
            <a:br>
              <a:rPr lang="en-GB" dirty="0" smtClean="0"/>
            </a:br>
            <a:r>
              <a:rPr lang="en-GB" dirty="0" smtClean="0"/>
              <a:t>in </a:t>
            </a:r>
            <a:r>
              <a:rPr lang="en-GB" dirty="0"/>
              <a:t>a </a:t>
            </a:r>
            <a:r>
              <a:rPr lang="en-GB" dirty="0" smtClean="0"/>
              <a:t>hotel</a:t>
            </a:r>
            <a:endParaRPr lang="en-GB" dirty="0"/>
          </a:p>
        </p:txBody>
      </p:sp>
      <p:sp>
        <p:nvSpPr>
          <p:cNvPr id="3" name="Content Placeholder 2"/>
          <p:cNvSpPr>
            <a:spLocks noGrp="1"/>
          </p:cNvSpPr>
          <p:nvPr>
            <p:ph sz="quarter" idx="1"/>
          </p:nvPr>
        </p:nvSpPr>
        <p:spPr/>
        <p:txBody>
          <a:bodyPr>
            <a:normAutofit fontScale="70000" lnSpcReduction="20000"/>
          </a:bodyPr>
          <a:lstStyle/>
          <a:p>
            <a:r>
              <a:rPr lang="en-GB" dirty="0"/>
              <a:t>Provide good quality, standard training on THB risks, awareness and reporting for all staff</a:t>
            </a:r>
          </a:p>
          <a:p>
            <a:r>
              <a:rPr lang="en-GB" dirty="0"/>
              <a:t>Provide additional, more detailed  anti-THB policies and standards training for staff in higher-risk functions (e.g., recruitment, procurement, etc.) and locations (e.g., those identified as in close proximity to those routes used by traffickers)</a:t>
            </a:r>
          </a:p>
          <a:p>
            <a:r>
              <a:rPr lang="en-GB" dirty="0"/>
              <a:t>Ensure that staff responsible for training others have sufficient training themselves</a:t>
            </a:r>
          </a:p>
          <a:p>
            <a:r>
              <a:rPr lang="en-GB" dirty="0"/>
              <a:t>Ensure that training offers practical examples of THB risk and covers relevant policies and </a:t>
            </a:r>
            <a:r>
              <a:rPr lang="en-GB" dirty="0" smtClean="0"/>
              <a:t>standards</a:t>
            </a:r>
            <a:endParaRPr lang="en-GB" dirty="0"/>
          </a:p>
          <a:p>
            <a:r>
              <a:rPr lang="en-GB" dirty="0"/>
              <a:t>Test staff awareness of THB and understanding of relevant policies and use the results to assess individual training needs and the overall quality of the training</a:t>
            </a:r>
          </a:p>
          <a:p>
            <a:r>
              <a:rPr lang="en-GB" dirty="0"/>
              <a:t>Maintain staff records setting out what training was completed and </a:t>
            </a:r>
            <a:r>
              <a:rPr lang="en-GB" dirty="0" smtClean="0"/>
              <a:t>when</a:t>
            </a:r>
            <a:endParaRPr lang="en-GB" dirty="0"/>
          </a:p>
          <a:p>
            <a:r>
              <a:rPr lang="en-GB" dirty="0"/>
              <a:t>Provide refresher training (it should not be viewed as a ‘one-off’ event) and ensure that all training material is kept up-to-date with legislative changes, internal or external case law and sectoral or general best practice</a:t>
            </a:r>
          </a:p>
          <a:p>
            <a:endParaRPr lang="en-GB" dirty="0"/>
          </a:p>
          <a:p>
            <a:endParaRPr lang="en-GB" dirty="0"/>
          </a:p>
        </p:txBody>
      </p:sp>
    </p:spTree>
    <p:extLst>
      <p:ext uri="{BB962C8B-B14F-4D97-AF65-F5344CB8AC3E}">
        <p14:creationId xmlns:p14="http://schemas.microsoft.com/office/powerpoint/2010/main" val="40954056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
            </a:r>
            <a:br>
              <a:rPr lang="en-GB" dirty="0"/>
            </a:br>
            <a:r>
              <a:rPr lang="en-GB" dirty="0"/>
              <a:t>Develop partnerships</a:t>
            </a:r>
            <a:r>
              <a:rPr lang="en-GB" dirty="0" smtClean="0"/>
              <a:t>!</a:t>
            </a:r>
            <a:endParaRPr lang="en-GB" dirty="0"/>
          </a:p>
        </p:txBody>
      </p:sp>
      <p:sp>
        <p:nvSpPr>
          <p:cNvPr id="3" name="Content Placeholder 2"/>
          <p:cNvSpPr>
            <a:spLocks noGrp="1"/>
          </p:cNvSpPr>
          <p:nvPr>
            <p:ph sz="quarter" idx="1"/>
          </p:nvPr>
        </p:nvSpPr>
        <p:spPr/>
        <p:txBody>
          <a:bodyPr/>
          <a:lstStyle/>
          <a:p>
            <a:r>
              <a:rPr lang="en-GB" dirty="0"/>
              <a:t>Increasingly stakeholders put pressure on corporate boards to move beyond mere policy statements and develop partnerships and networks with other businesses and organisations in order to combat THB at a global, regional and local </a:t>
            </a:r>
            <a:r>
              <a:rPr lang="en-GB" dirty="0" smtClean="0"/>
              <a:t>level</a:t>
            </a:r>
            <a:endParaRPr lang="en-GB" dirty="0"/>
          </a:p>
          <a:p>
            <a:r>
              <a:rPr lang="en-GB" dirty="0"/>
              <a:t>Case: Oxford Hotel Watch, ‘Say Something if you See Something’</a:t>
            </a:r>
          </a:p>
          <a:p>
            <a:endParaRPr lang="en-GB" dirty="0"/>
          </a:p>
          <a:p>
            <a:endParaRPr lang="en-GB" dirty="0"/>
          </a:p>
        </p:txBody>
      </p:sp>
    </p:spTree>
    <p:extLst>
      <p:ext uri="{BB962C8B-B14F-4D97-AF65-F5344CB8AC3E}">
        <p14:creationId xmlns:p14="http://schemas.microsoft.com/office/powerpoint/2010/main" val="31762604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
            </a:r>
            <a:br>
              <a:rPr lang="en-GB" dirty="0"/>
            </a:br>
            <a:r>
              <a:rPr lang="en-GB" dirty="0"/>
              <a:t>How to act with victim if you face victim?</a:t>
            </a:r>
          </a:p>
        </p:txBody>
      </p:sp>
      <p:sp>
        <p:nvSpPr>
          <p:cNvPr id="3" name="Content Placeholder 2"/>
          <p:cNvSpPr>
            <a:spLocks noGrp="1"/>
          </p:cNvSpPr>
          <p:nvPr>
            <p:ph sz="quarter" idx="1"/>
          </p:nvPr>
        </p:nvSpPr>
        <p:spPr/>
        <p:txBody>
          <a:bodyPr>
            <a:normAutofit fontScale="77500" lnSpcReduction="20000"/>
          </a:bodyPr>
          <a:lstStyle/>
          <a:p>
            <a:r>
              <a:rPr lang="en-GB" dirty="0"/>
              <a:t>Advice and guidance to help to develop appropriate organisational policies </a:t>
            </a:r>
          </a:p>
          <a:p>
            <a:r>
              <a:rPr lang="en-GB" dirty="0"/>
              <a:t>Staff training and updates on anti-trafficking legislation, prevention and awareness campaigns </a:t>
            </a:r>
          </a:p>
          <a:p>
            <a:r>
              <a:rPr lang="en-GB" dirty="0"/>
              <a:t>Support and guidance when a trafficking incident </a:t>
            </a:r>
            <a:r>
              <a:rPr lang="en-GB" dirty="0" smtClean="0"/>
              <a:t>occurs</a:t>
            </a:r>
          </a:p>
          <a:p>
            <a:pPr marL="0" indent="0">
              <a:buNone/>
            </a:pPr>
            <a:endParaRPr lang="en-GB" dirty="0" smtClean="0"/>
          </a:p>
          <a:p>
            <a:pPr marL="0" indent="0">
              <a:buNone/>
            </a:pPr>
            <a:r>
              <a:rPr lang="en-GB" b="1" dirty="0" smtClean="0"/>
              <a:t>If </a:t>
            </a:r>
            <a:r>
              <a:rPr lang="en-GB" b="1" dirty="0"/>
              <a:t>your staff faces victim case</a:t>
            </a:r>
            <a:r>
              <a:rPr lang="en-GB" b="1" dirty="0" smtClean="0"/>
              <a:t>:</a:t>
            </a:r>
          </a:p>
          <a:p>
            <a:r>
              <a:rPr lang="en-GB" dirty="0" smtClean="0"/>
              <a:t>Emotional </a:t>
            </a:r>
            <a:r>
              <a:rPr lang="en-GB" dirty="0"/>
              <a:t>and psychological support for victims, which can make a tremendous difference</a:t>
            </a:r>
          </a:p>
          <a:p>
            <a:r>
              <a:rPr lang="en-GB" dirty="0"/>
              <a:t>Interpreters to help victims overcome language barriers</a:t>
            </a:r>
          </a:p>
          <a:p>
            <a:r>
              <a:rPr lang="en-GB" dirty="0"/>
              <a:t>Access to food and clothing for victims</a:t>
            </a:r>
          </a:p>
          <a:p>
            <a:r>
              <a:rPr lang="en-GB" dirty="0"/>
              <a:t>Advice for victims on rebuilding their lives; e.g. on immigration laws,  accommodation, personal finance, access to healthcare, language lessons and employment </a:t>
            </a:r>
          </a:p>
          <a:p>
            <a:r>
              <a:rPr lang="en-GB" dirty="0"/>
              <a:t>See and contact: NGO’s in operation!</a:t>
            </a:r>
          </a:p>
          <a:p>
            <a:endParaRPr lang="en-GB" dirty="0"/>
          </a:p>
        </p:txBody>
      </p:sp>
    </p:spTree>
    <p:extLst>
      <p:ext uri="{BB962C8B-B14F-4D97-AF65-F5344CB8AC3E}">
        <p14:creationId xmlns:p14="http://schemas.microsoft.com/office/powerpoint/2010/main" val="17177935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legislative </a:t>
            </a:r>
            <a:r>
              <a:rPr lang="en-GB" dirty="0" smtClean="0"/>
              <a:t>framework</a:t>
            </a:r>
            <a:endParaRPr lang="en-GB" sz="1600" dirty="0"/>
          </a:p>
        </p:txBody>
      </p:sp>
      <p:sp>
        <p:nvSpPr>
          <p:cNvPr id="3" name="Content Placeholder 2"/>
          <p:cNvSpPr>
            <a:spLocks noGrp="1"/>
          </p:cNvSpPr>
          <p:nvPr>
            <p:ph sz="quarter" idx="1"/>
          </p:nvPr>
        </p:nvSpPr>
        <p:spPr/>
        <p:txBody>
          <a:bodyPr>
            <a:normAutofit fontScale="47500" lnSpcReduction="20000"/>
          </a:bodyPr>
          <a:lstStyle/>
          <a:p>
            <a:r>
              <a:rPr lang="en-GB" sz="2900" dirty="0"/>
              <a:t>The human trafficking legislative framework in Europe is characterised by a variety of provisions, which encompass International Conventions (such as the 2000 UN Convention against Transnational Organized Crime, and 1930 ILO’s Convention No 29 concerning Forced or Compulsory Labour) and two overlapping regional instruments (the 2005 Council of Europe Anti-Trafficking Convention (CAT) and Directive 2011/36/EU</a:t>
            </a:r>
            <a:r>
              <a:rPr lang="en-GB" sz="2900" dirty="0" smtClean="0"/>
              <a:t>)</a:t>
            </a:r>
            <a:endParaRPr lang="en-GB" sz="2900" dirty="0"/>
          </a:p>
          <a:p>
            <a:r>
              <a:rPr lang="en-GB" sz="2900" dirty="0"/>
              <a:t>The Council of Europe Anti-Trafficking Convention (CAT), adopted in 2005, serves the purpose of combating and preventing THB imposing a number of obligations on the Council of Europe’s contracting </a:t>
            </a:r>
            <a:r>
              <a:rPr lang="en-GB" sz="2900" dirty="0" smtClean="0"/>
              <a:t>parties</a:t>
            </a:r>
            <a:endParaRPr lang="en-GB" sz="2900" dirty="0"/>
          </a:p>
          <a:p>
            <a:r>
              <a:rPr lang="en-GB" sz="2900" dirty="0"/>
              <a:t>The Directive 2011/36/EU introduced in 2011 serves the purpose not only to combat trafficking crimes but also to provide suitable support for victims. It sets out that human trafficking is a criminal offence. Also inciting, aiding, abetting and attempts to commit human trafficking are considered as wrongdoings and are punishable (Article 3 Directive 2011/36). This legal instrument imposes an obligation on the EU Member States to set up criminal procedures to investigate offences and to prosecute </a:t>
            </a:r>
            <a:r>
              <a:rPr lang="en-GB" sz="2900" dirty="0" smtClean="0"/>
              <a:t>offenders</a:t>
            </a:r>
            <a:endParaRPr lang="en-GB" sz="2900" dirty="0"/>
          </a:p>
          <a:p>
            <a:r>
              <a:rPr lang="en-GB" sz="2900" dirty="0"/>
              <a:t>The provisions of the European Directive have been incorporated into national legislation. If Member States do not comply with the Directive the Commission is competent to enforce European law bringing non-compliant Member States before the Court of Justice of the EU (CJEU). The Court has the power to condemn infringing States, fining them for non-compliance. Such a mechanism is essential to ensure compliance and effectiveness of EU law across all Member </a:t>
            </a:r>
            <a:r>
              <a:rPr lang="en-GB" sz="2900" dirty="0" smtClean="0"/>
              <a:t>States</a:t>
            </a:r>
            <a:endParaRPr lang="en-GB" sz="2900" dirty="0"/>
          </a:p>
          <a:p>
            <a:r>
              <a:rPr lang="en-GB" sz="2900" dirty="0"/>
              <a:t>There is a separate legal definition about smuggling of migrants. Article 3 (a) of the Smuggling of Migrants Protocol provides that the term smuggling of migrants means “the procurement, in order to obtain, directly or indirectly, a financial or other material benefit, of the illegal entry of a person into a State Party of which the person is not a national or a permanent resident</a:t>
            </a:r>
            <a:r>
              <a:rPr lang="en-GB" sz="2900" dirty="0" smtClean="0"/>
              <a:t>”</a:t>
            </a:r>
            <a:endParaRPr lang="en-GB" sz="2900" dirty="0"/>
          </a:p>
          <a:p>
            <a:pPr marL="0" indent="0" algn="r">
              <a:buNone/>
            </a:pPr>
            <a:r>
              <a:rPr lang="en-GB" sz="2900" dirty="0"/>
              <a:t>Continued…</a:t>
            </a:r>
          </a:p>
          <a:p>
            <a:endParaRPr lang="en-GB" dirty="0"/>
          </a:p>
          <a:p>
            <a:endParaRPr lang="en-GB" dirty="0"/>
          </a:p>
          <a:p>
            <a:endParaRPr lang="en-GB" dirty="0"/>
          </a:p>
        </p:txBody>
      </p:sp>
    </p:spTree>
    <p:extLst>
      <p:ext uri="{BB962C8B-B14F-4D97-AF65-F5344CB8AC3E}">
        <p14:creationId xmlns:p14="http://schemas.microsoft.com/office/powerpoint/2010/main" val="546614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legislative </a:t>
            </a:r>
            <a:r>
              <a:rPr lang="en-GB" dirty="0" smtClean="0"/>
              <a:t>framework</a:t>
            </a:r>
            <a:endParaRPr lang="en-GB" sz="1600" dirty="0"/>
          </a:p>
        </p:txBody>
      </p:sp>
      <p:sp>
        <p:nvSpPr>
          <p:cNvPr id="3" name="Content Placeholder 2"/>
          <p:cNvSpPr>
            <a:spLocks noGrp="1"/>
          </p:cNvSpPr>
          <p:nvPr>
            <p:ph sz="quarter" idx="1"/>
          </p:nvPr>
        </p:nvSpPr>
        <p:spPr/>
        <p:txBody>
          <a:bodyPr>
            <a:normAutofit fontScale="55000" lnSpcReduction="20000"/>
          </a:bodyPr>
          <a:lstStyle/>
          <a:p>
            <a:r>
              <a:rPr lang="en-GB" dirty="0"/>
              <a:t>United Nations Convention against Transnational Organized Crime which includes a Protocol to Prevent, Suppress and Punish Trafficking in Persons, Especially Women and Children and a Protocol against the Smuggling of Migrants by Land, Sea and Air. [Available at: </a:t>
            </a:r>
          </a:p>
          <a:p>
            <a:r>
              <a:rPr lang="en-GB" dirty="0"/>
              <a:t>https://www.unodc.org/documents/middleeastandnorthafrica/organised-crime/UNITED_NATIONS_CONVENTION_AGAINST_TRANSNATIONAL_ORGANIZED_CRIME_AND_THE_PROTOCOLS_THERETO.pdf accessed on 20th January 2016].</a:t>
            </a:r>
          </a:p>
          <a:p>
            <a:r>
              <a:rPr lang="en-GB" dirty="0"/>
              <a:t>International Labour Organization (ILO)’s Convention No 29 1930 concerning Forced or Compulsory Labour available at http://www.ilo.org/dyn/normlex/en/f?p=NORMLEXPUB:12100:0::NO::P12100_ILO_CODE:C029</a:t>
            </a:r>
          </a:p>
          <a:p>
            <a:r>
              <a:rPr lang="en-GB" dirty="0"/>
              <a:t>European Commission, 31st Annual Report on Monitoring the Application of EU Law (2013) Brussels, 1.10.2014  COM(2014) 612 final, [Available at http://ec.europa.eu/atwork/applying-eu-law/docs/annual_report_31/com_2014_612_en.pdf accessed on 26 July  2015].</a:t>
            </a:r>
          </a:p>
          <a:p>
            <a:r>
              <a:rPr lang="en-GB" dirty="0"/>
              <a:t>Smuggling is covered by the 2000 Protocol against the Smuggling of Migrants by Land, Sea and Air Supplementing The United Nations Convention Against Transnational Organized Crime (entered into force on 28 January 2004). [Available at http://www.unodc.org/documents/southeastasiaandpacific/2011/04/som-indonesia/convention_smug_eng.pdf accessed on 26 July 2015].</a:t>
            </a:r>
          </a:p>
          <a:p>
            <a:r>
              <a:rPr lang="en-GB" dirty="0"/>
              <a:t>Ibid at Article 3 (a)</a:t>
            </a:r>
          </a:p>
          <a:p>
            <a:pPr marL="0" indent="0">
              <a:buNone/>
            </a:pPr>
            <a:endParaRPr lang="en-GB" dirty="0" smtClean="0"/>
          </a:p>
          <a:p>
            <a:endParaRPr lang="en-GB" dirty="0"/>
          </a:p>
          <a:p>
            <a:endParaRPr lang="en-GB" dirty="0"/>
          </a:p>
        </p:txBody>
      </p:sp>
    </p:spTree>
    <p:extLst>
      <p:ext uri="{BB962C8B-B14F-4D97-AF65-F5344CB8AC3E}">
        <p14:creationId xmlns:p14="http://schemas.microsoft.com/office/powerpoint/2010/main" val="440992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Useful </a:t>
            </a:r>
            <a:r>
              <a:rPr lang="en-GB" dirty="0" smtClean="0"/>
              <a:t>links</a:t>
            </a:r>
            <a:endParaRPr lang="en-GB" dirty="0"/>
          </a:p>
        </p:txBody>
      </p:sp>
      <p:sp>
        <p:nvSpPr>
          <p:cNvPr id="3" name="Content Placeholder 2"/>
          <p:cNvSpPr>
            <a:spLocks noGrp="1"/>
          </p:cNvSpPr>
          <p:nvPr>
            <p:ph sz="quarter" idx="1"/>
          </p:nvPr>
        </p:nvSpPr>
        <p:spPr/>
        <p:txBody>
          <a:bodyPr>
            <a:normAutofit fontScale="47500" lnSpcReduction="20000"/>
          </a:bodyPr>
          <a:lstStyle/>
          <a:p>
            <a:r>
              <a:rPr lang="en-GB" dirty="0"/>
              <a:t>http://www.osce.org/secretariat/trafficking</a:t>
            </a:r>
          </a:p>
          <a:p>
            <a:r>
              <a:rPr lang="en-GB" dirty="0"/>
              <a:t>http://www.brookes.ac.uk/microsites/combat-human-trafficking/</a:t>
            </a:r>
          </a:p>
          <a:p>
            <a:r>
              <a:rPr lang="en-GB" dirty="0"/>
              <a:t>www.thecode.org </a:t>
            </a:r>
          </a:p>
          <a:p>
            <a:r>
              <a:rPr lang="en-GB" dirty="0"/>
              <a:t>https://www.change.org/p/stop-wyndham-hotel-staff-from-supporting-child-sex-trafficking-in-wyndham-hotels</a:t>
            </a:r>
          </a:p>
          <a:p>
            <a:r>
              <a:rPr lang="en-GB" dirty="0"/>
              <a:t>http://www.hotelnewsnow.com/Articles/11778/Hotels-are-hub-of-human-trafficking-prevention</a:t>
            </a:r>
          </a:p>
          <a:p>
            <a:r>
              <a:rPr lang="en-GB" dirty="0"/>
              <a:t> www.gbcat.org </a:t>
            </a:r>
          </a:p>
          <a:p>
            <a:r>
              <a:rPr lang="en-GB" dirty="0"/>
              <a:t>http://tourismpartnership.org/wp-content/themes/itp-child/assets/files/ITP-Human-Trafficking-Position-Statement.pdf </a:t>
            </a:r>
          </a:p>
          <a:p>
            <a:r>
              <a:rPr lang="en-GB" dirty="0"/>
              <a:t>https://www.youtube.com/watch?v=Z_OFnglL-dI</a:t>
            </a:r>
          </a:p>
          <a:p>
            <a:r>
              <a:rPr lang="en-GB" dirty="0"/>
              <a:t>https://endslaveryandtrafficking.org/</a:t>
            </a:r>
          </a:p>
          <a:p>
            <a:r>
              <a:rPr lang="en-GB" dirty="0"/>
              <a:t>http://www.gbcat.org/</a:t>
            </a:r>
          </a:p>
          <a:p>
            <a:r>
              <a:rPr lang="en-GB" dirty="0"/>
              <a:t>http://tourismpartnership.org/human-trafficking/ </a:t>
            </a:r>
          </a:p>
          <a:p>
            <a:r>
              <a:rPr lang="en-GB" dirty="0"/>
              <a:t>http://www.banburyguardian.co.uk/news/local-news/bullfinch-senior-police-officer-talks-about-tackling-cse-in-cherwell-1-6611095</a:t>
            </a:r>
          </a:p>
          <a:p>
            <a:r>
              <a:rPr lang="en-GB" dirty="0"/>
              <a:t>http://www.redcross.eu/en/What-we-do/Asylum-Migration/Red-Cross-Networks-on-migration/European-Anti-Trafficking-Network/</a:t>
            </a:r>
          </a:p>
          <a:p>
            <a:r>
              <a:rPr lang="en-GB" dirty="0"/>
              <a:t>http://www.antislavery.org/english/?pr=</a:t>
            </a:r>
          </a:p>
          <a:p>
            <a:r>
              <a:rPr lang="en-GB" dirty="0"/>
              <a:t>http://www.ecpat.org.uk/</a:t>
            </a:r>
          </a:p>
          <a:p>
            <a:r>
              <a:rPr lang="en-GB" dirty="0"/>
              <a:t>http://www.payoke.be</a:t>
            </a:r>
          </a:p>
          <a:p>
            <a:r>
              <a:rPr lang="en-GB" dirty="0"/>
              <a:t>http://www.youthcareerinitiative.org/chung-vietnam-2014-15/ </a:t>
            </a:r>
          </a:p>
          <a:p>
            <a:r>
              <a:rPr lang="en-GB" dirty="0"/>
              <a:t>http://www.freetogrow.com/programmes</a:t>
            </a:r>
          </a:p>
          <a:p>
            <a:r>
              <a:rPr lang="en-GB" dirty="0"/>
              <a:t>http://www.globalfundforchildren.org/a-tale-of-a-survivor-of-commercial-sex-trafficking/ </a:t>
            </a:r>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8747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COMBAT THB: The Framework </a:t>
            </a:r>
          </a:p>
        </p:txBody>
      </p:sp>
      <p:sp>
        <p:nvSpPr>
          <p:cNvPr id="3" name="Content Placeholder 2"/>
          <p:cNvSpPr>
            <a:spLocks noGrp="1"/>
          </p:cNvSpPr>
          <p:nvPr>
            <p:ph sz="quarter" idx="1"/>
          </p:nvPr>
        </p:nvSpPr>
        <p:spPr/>
        <p:txBody>
          <a:bodyPr>
            <a:normAutofit fontScale="85000" lnSpcReduction="10000"/>
          </a:bodyPr>
          <a:lstStyle/>
          <a:p>
            <a:r>
              <a:rPr lang="en-GB" dirty="0"/>
              <a:t>Trafficking in human beings (THB) is a serious and dramatic phenomenon. Although a solid legal and policy framework has been established, THB is assuming worrying dimensions to the point of being considered as the “slavery of our times</a:t>
            </a:r>
            <a:r>
              <a:rPr lang="en-GB" dirty="0" smtClean="0"/>
              <a:t>”</a:t>
            </a:r>
            <a:endParaRPr lang="en-GB" dirty="0"/>
          </a:p>
          <a:p>
            <a:endParaRPr lang="en-GB" dirty="0"/>
          </a:p>
          <a:p>
            <a:r>
              <a:rPr lang="en-GB" dirty="0"/>
              <a:t>Recent statistics by the International Labour Organization (2012) show that the global social problem of THB is rising in Western Europe. A significant proportion of trafficking is undertaken through travel and tourism businesses which, by their nature, facilitate the movement and accommodation of traffickers and their victims. There is also evidence that tourism businesses are used for sexual and labour exploitation of trafficking </a:t>
            </a:r>
            <a:r>
              <a:rPr lang="en-GB" dirty="0" smtClean="0"/>
              <a:t>victims</a:t>
            </a:r>
            <a:endParaRPr lang="en-GB" dirty="0"/>
          </a:p>
          <a:p>
            <a:endParaRPr lang="en-GB" dirty="0"/>
          </a:p>
        </p:txBody>
      </p:sp>
    </p:spTree>
    <p:extLst>
      <p:ext uri="{BB962C8B-B14F-4D97-AF65-F5344CB8AC3E}">
        <p14:creationId xmlns:p14="http://schemas.microsoft.com/office/powerpoint/2010/main" val="1620200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 !</a:t>
            </a:r>
          </a:p>
        </p:txBody>
      </p:sp>
      <p:sp>
        <p:nvSpPr>
          <p:cNvPr id="3" name="Content Placeholder 2"/>
          <p:cNvSpPr>
            <a:spLocks noGrp="1"/>
          </p:cNvSpPr>
          <p:nvPr>
            <p:ph sz="quarter" idx="1"/>
          </p:nvPr>
        </p:nvSpPr>
        <p:spPr/>
        <p:txBody>
          <a:bodyPr/>
          <a:lstStyle/>
          <a:p>
            <a:pPr marL="3594100" indent="0">
              <a:buNone/>
            </a:pPr>
            <a:r>
              <a:rPr lang="en-GB" sz="1600" dirty="0" smtClean="0"/>
              <a:t>© </a:t>
            </a:r>
            <a:r>
              <a:rPr lang="en-GB" sz="1600" dirty="0"/>
              <a:t>2016 of Oxford Brookes University, University of West London, Lapland University of Applied Science, </a:t>
            </a:r>
            <a:r>
              <a:rPr lang="en-GB" sz="1600" dirty="0" err="1"/>
              <a:t>Ratiu</a:t>
            </a:r>
            <a:r>
              <a:rPr lang="en-GB" sz="1600" dirty="0"/>
              <a:t> Foundation for Democracy.  All rights reserved. Licenced to the European Union under condition.  </a:t>
            </a:r>
          </a:p>
          <a:p>
            <a:pPr marL="3594100" indent="0">
              <a:buNone/>
            </a:pPr>
            <a:r>
              <a:rPr lang="en-GB" sz="1600" dirty="0"/>
              <a:t>Not to be cited without written permission of the authors.  </a:t>
            </a:r>
          </a:p>
          <a:p>
            <a:pPr marL="3594100" indent="0"/>
            <a:endParaRPr lang="en-GB" sz="1600" dirty="0"/>
          </a:p>
          <a:p>
            <a:pPr marL="3594100" indent="0">
              <a:buNone/>
            </a:pPr>
            <a:r>
              <a:rPr lang="en-GB" sz="1600" dirty="0" smtClean="0"/>
              <a:t>Please </a:t>
            </a:r>
            <a:r>
              <a:rPr lang="en-GB" sz="1600" dirty="0"/>
              <a:t>contact Professor Simonetta </a:t>
            </a:r>
            <a:r>
              <a:rPr lang="en-GB" sz="1600" dirty="0" err="1"/>
              <a:t>Manfredi</a:t>
            </a:r>
            <a:r>
              <a:rPr lang="en-GB" sz="1600" dirty="0"/>
              <a:t>, Project Coordinator at  </a:t>
            </a:r>
            <a:r>
              <a:rPr lang="en-GB" sz="1600" dirty="0" smtClean="0"/>
              <a:t>smanfredi@brookes.ac.uk </a:t>
            </a:r>
          </a:p>
          <a:p>
            <a:pPr marL="3594100" indent="0">
              <a:buNone/>
            </a:pPr>
            <a:endParaRPr lang="en-GB" sz="1600" dirty="0"/>
          </a:p>
          <a:p>
            <a:pPr marL="3594100" indent="0">
              <a:buNone/>
            </a:pPr>
            <a:endParaRPr lang="en-GB" sz="1600" dirty="0" smtClean="0"/>
          </a:p>
          <a:p>
            <a:pPr marL="3594100" indent="0">
              <a:buNone/>
            </a:pPr>
            <a:endParaRPr lang="en-GB" sz="1600" dirty="0"/>
          </a:p>
          <a:p>
            <a:pPr marL="3594100" indent="0"/>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037" y="1467955"/>
            <a:ext cx="3725779" cy="2790792"/>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07" y="4869160"/>
            <a:ext cx="7132489" cy="1457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88794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Generic info on human trafficking  </a:t>
            </a:r>
            <a:br>
              <a:rPr lang="en-GB" dirty="0"/>
            </a:br>
            <a:r>
              <a:rPr lang="en-GB" dirty="0"/>
              <a:t>applicable to all </a:t>
            </a:r>
            <a:r>
              <a:rPr lang="en-GB" dirty="0" smtClean="0"/>
              <a:t>levels</a:t>
            </a:r>
            <a:endParaRPr lang="en-GB" dirty="0"/>
          </a:p>
        </p:txBody>
      </p:sp>
      <p:sp>
        <p:nvSpPr>
          <p:cNvPr id="3" name="Content Placeholder 2"/>
          <p:cNvSpPr>
            <a:spLocks noGrp="1"/>
          </p:cNvSpPr>
          <p:nvPr>
            <p:ph sz="quarter" idx="1"/>
          </p:nvPr>
        </p:nvSpPr>
        <p:spPr/>
        <p:txBody>
          <a:bodyPr>
            <a:normAutofit fontScale="55000" lnSpcReduction="20000"/>
          </a:bodyPr>
          <a:lstStyle/>
          <a:p>
            <a:endParaRPr lang="en-GB" dirty="0" smtClean="0"/>
          </a:p>
          <a:p>
            <a:r>
              <a:rPr lang="en-GB" dirty="0" smtClean="0"/>
              <a:t>As </a:t>
            </a:r>
            <a:r>
              <a:rPr lang="en-GB" dirty="0"/>
              <a:t>a criminal activity, trafficking in human beings (THB) generates US$ 150 billion in revenue per year. Two thirds of this amount comes from commercial sexual exploitation, while the other third results from forced labour exploitation. With the hospitality industry in the EU employing some 9.5 million workers, spread out across 1.7 million enterprises, traffickers and organised criminals see an opportunity to exploit a sector perceived to be largely defenceless to, sometimes even complicit in, their </a:t>
            </a:r>
            <a:r>
              <a:rPr lang="en-GB" dirty="0" smtClean="0"/>
              <a:t>activities</a:t>
            </a:r>
            <a:endParaRPr lang="en-GB" dirty="0"/>
          </a:p>
          <a:p>
            <a:r>
              <a:rPr lang="en-GB" dirty="0"/>
              <a:t>The nature and necessities of THB - the requirement for continuous movement, temporary accommodation, supply of low cost products and services and the privacy and anonymity offered to guests - place hospitality businesses in a high level of exposure to this criminal activity. At the same time they are also in a unique position to identify and combat </a:t>
            </a:r>
            <a:r>
              <a:rPr lang="en-GB" dirty="0" smtClean="0"/>
              <a:t>it</a:t>
            </a:r>
            <a:endParaRPr lang="en-GB" dirty="0"/>
          </a:p>
          <a:p>
            <a:r>
              <a:rPr lang="en-GB" dirty="0"/>
              <a:t>The COMBAT training toolkit is designed to be a preventive and practical, step-by-step guide for hotel organisations to proactively fight THB. It seeks to help the prevention of trafficking in human beings in your business, to mitigate your exposure to this criminal activity and, most importantly, enable your organisation to assist the reintegration of trafficking survivors back into </a:t>
            </a:r>
            <a:r>
              <a:rPr lang="en-GB" dirty="0" smtClean="0"/>
              <a:t>society</a:t>
            </a:r>
            <a:endParaRPr lang="en-GB" dirty="0"/>
          </a:p>
          <a:p>
            <a:r>
              <a:rPr lang="en-GB" dirty="0"/>
              <a:t>The COMBAT training toolkit is developed for three levels in tourism process (three lines of defence approach) that are operative, management and corporate levels. In this way the toolkit provides comprehensive and coherent approach that covers all main aspects in tackling against human trafficking!</a:t>
            </a:r>
          </a:p>
          <a:p>
            <a:r>
              <a:rPr lang="en-GB" dirty="0"/>
              <a:t>See: </a:t>
            </a:r>
            <a:r>
              <a:rPr lang="en-GB" dirty="0">
                <a:hlinkClick r:id="rId2"/>
              </a:rPr>
              <a:t>http://</a:t>
            </a:r>
            <a:r>
              <a:rPr lang="en-GB" dirty="0" smtClean="0">
                <a:hlinkClick r:id="rId2"/>
              </a:rPr>
              <a:t>www.hotrec.eu/about-us/facts-figures.aspx</a:t>
            </a:r>
            <a:r>
              <a:rPr lang="en-GB" dirty="0" smtClean="0"/>
              <a:t> </a:t>
            </a:r>
            <a:endParaRPr lang="en-GB" dirty="0"/>
          </a:p>
          <a:p>
            <a:endParaRPr lang="en-GB" dirty="0"/>
          </a:p>
          <a:p>
            <a:endParaRPr lang="en-GB" dirty="0"/>
          </a:p>
        </p:txBody>
      </p:sp>
    </p:spTree>
    <p:extLst>
      <p:ext uri="{BB962C8B-B14F-4D97-AF65-F5344CB8AC3E}">
        <p14:creationId xmlns:p14="http://schemas.microsoft.com/office/powerpoint/2010/main" val="1985646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6048"/>
            <a:ext cx="8534400" cy="1107504"/>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WHAT IS HUMAN TRAFFICKING</a:t>
            </a:r>
            <a:r>
              <a:rPr lang="en-GB" dirty="0" smtClean="0"/>
              <a:t>?</a:t>
            </a:r>
            <a:endParaRPr lang="en-GB" dirty="0"/>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The Directive 2011/36/EU of the European Union defines trafficking of human beings (THB) as:</a:t>
            </a:r>
          </a:p>
          <a:p>
            <a:r>
              <a:rPr lang="en-GB" dirty="0"/>
              <a:t>“The recruitment, transportation, transfer, harbouring or reception of persons, including the exchange or transfer of control over those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r>
              <a:rPr lang="en-GB" dirty="0" smtClean="0"/>
              <a:t>”</a:t>
            </a:r>
            <a:endParaRPr lang="en-GB" dirty="0"/>
          </a:p>
          <a:p>
            <a:r>
              <a:rPr lang="en-GB" dirty="0"/>
              <a:t>The definition is contained in Article 2 of Directive 2011/36/EU entitled ‘Offences concerning trafficking in human beings’ and actually states that Member States are under an obligation to take the necessary measures to ensure that [the above listed] intentional acts are punishable. This definition here contained coincides with what is provided by Article 4 of the Council of Europe Convention on Action against Human Trafficking </a:t>
            </a:r>
            <a:r>
              <a:rPr lang="en-GB" dirty="0" smtClean="0"/>
              <a:t>2005</a:t>
            </a:r>
            <a:endParaRPr lang="en-GB" dirty="0"/>
          </a:p>
          <a:p>
            <a:r>
              <a:rPr lang="en-GB" dirty="0"/>
              <a:t>Note: Human trafficking and human smuggling are not the same phenomenon. They could be two aspects of the same offence or alternative crimes. One of the key differences between human trafficking and smuggling is that the latter always involves the illegal crossing of national </a:t>
            </a:r>
            <a:r>
              <a:rPr lang="en-GB" dirty="0" smtClean="0"/>
              <a:t>borders</a:t>
            </a:r>
            <a:endParaRPr lang="en-GB" dirty="0"/>
          </a:p>
          <a:p>
            <a:endParaRPr lang="en-GB" dirty="0"/>
          </a:p>
        </p:txBody>
      </p:sp>
    </p:spTree>
    <p:extLst>
      <p:ext uri="{BB962C8B-B14F-4D97-AF65-F5344CB8AC3E}">
        <p14:creationId xmlns:p14="http://schemas.microsoft.com/office/powerpoint/2010/main" val="4221028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2048"/>
            <a:ext cx="8534400" cy="1112168"/>
          </a:xfrm>
        </p:spPr>
        <p:txBody>
          <a:bodyPr>
            <a:normAutofit fontScale="90000"/>
          </a:bodyPr>
          <a:lstStyle/>
          <a:p>
            <a:r>
              <a:rPr lang="en-GB" sz="2200" dirty="0" smtClean="0"/>
              <a:t>Generic info on human trafficking  </a:t>
            </a:r>
            <a:r>
              <a:rPr lang="en-GB" dirty="0" smtClean="0"/>
              <a:t/>
            </a:r>
            <a:br>
              <a:rPr lang="en-GB" dirty="0" smtClean="0"/>
            </a:br>
            <a:r>
              <a:rPr lang="en-GB" sz="1600" dirty="0" smtClean="0"/>
              <a:t>applicable to all levels</a:t>
            </a:r>
            <a:r>
              <a:rPr lang="en-GB" dirty="0"/>
              <a:t/>
            </a:r>
            <a:br>
              <a:rPr lang="en-GB" dirty="0"/>
            </a:br>
            <a:r>
              <a:rPr lang="en-GB" dirty="0"/>
              <a:t>EXTENT OF THE PROBLEM WITHIN </a:t>
            </a:r>
            <a:r>
              <a:rPr lang="en-GB" dirty="0" smtClean="0"/>
              <a:t>EU</a:t>
            </a:r>
            <a:endParaRPr lang="en-GB" dirty="0"/>
          </a:p>
        </p:txBody>
      </p:sp>
      <p:sp>
        <p:nvSpPr>
          <p:cNvPr id="3" name="Content Placeholder 2"/>
          <p:cNvSpPr>
            <a:spLocks noGrp="1"/>
          </p:cNvSpPr>
          <p:nvPr>
            <p:ph sz="quarter" idx="1"/>
          </p:nvPr>
        </p:nvSpPr>
        <p:spPr/>
        <p:txBody>
          <a:bodyPr>
            <a:normAutofit/>
          </a:bodyPr>
          <a:lstStyle/>
          <a:p>
            <a:r>
              <a:rPr lang="en-GB" b="1" dirty="0" smtClean="0"/>
              <a:t>Determining the extent of (THB) is not easy for a number of reasons. </a:t>
            </a:r>
          </a:p>
          <a:p>
            <a:pPr marL="268288" indent="0">
              <a:buNone/>
            </a:pPr>
            <a:r>
              <a:rPr lang="en-GB" b="1" dirty="0" smtClean="0"/>
              <a:t>However, the problem is very wide and you may easily face it in your professional career wherever you operate!</a:t>
            </a:r>
          </a:p>
          <a:p>
            <a:endParaRPr lang="en-GB" dirty="0"/>
          </a:p>
          <a:p>
            <a:endParaRPr lang="en-GB" dirty="0" smtClean="0"/>
          </a:p>
          <a:p>
            <a:endParaRPr lang="en-GB" dirty="0"/>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096710"/>
            <a:ext cx="3548063"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1130561655"/>
              </p:ext>
            </p:extLst>
          </p:nvPr>
        </p:nvGraphicFramePr>
        <p:xfrm>
          <a:off x="4860032" y="4118049"/>
          <a:ext cx="3547110" cy="1342756"/>
        </p:xfrm>
        <a:graphic>
          <a:graphicData uri="http://schemas.openxmlformats.org/drawingml/2006/table">
            <a:tbl>
              <a:tblPr firstRow="1" firstCol="1" bandRow="1">
                <a:tableStyleId>{5C22544A-7EE6-4342-B048-85BDC9FD1C3A}</a:tableStyleId>
              </a:tblPr>
              <a:tblGrid>
                <a:gridCol w="1458595">
                  <a:extLst>
                    <a:ext uri="{9D8B030D-6E8A-4147-A177-3AD203B41FA5}">
                      <a16:colId xmlns="" xmlns:a16="http://schemas.microsoft.com/office/drawing/2014/main" val="20000"/>
                    </a:ext>
                  </a:extLst>
                </a:gridCol>
                <a:gridCol w="2088515">
                  <a:extLst>
                    <a:ext uri="{9D8B030D-6E8A-4147-A177-3AD203B41FA5}">
                      <a16:colId xmlns="" xmlns:a16="http://schemas.microsoft.com/office/drawing/2014/main" val="20001"/>
                    </a:ext>
                  </a:extLst>
                </a:gridCol>
              </a:tblGrid>
              <a:tr h="447585">
                <a:tc>
                  <a:txBody>
                    <a:bodyPr/>
                    <a:lstStyle/>
                    <a:p>
                      <a:pPr marL="0" indent="0" algn="ctr">
                        <a:lnSpc>
                          <a:spcPct val="115000"/>
                        </a:lnSpc>
                        <a:spcAft>
                          <a:spcPts val="600"/>
                        </a:spcAft>
                      </a:pPr>
                      <a:r>
                        <a:rPr lang="en-GB" sz="1200" dirty="0">
                          <a:effectLst/>
                        </a:rPr>
                        <a:t>Number of THB Victims Globally</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Source</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447585">
                <a:tc>
                  <a:txBody>
                    <a:bodyPr/>
                    <a:lstStyle/>
                    <a:p>
                      <a:pPr algn="ctr">
                        <a:lnSpc>
                          <a:spcPct val="115000"/>
                        </a:lnSpc>
                        <a:spcAft>
                          <a:spcPts val="600"/>
                        </a:spcAft>
                      </a:pPr>
                      <a:r>
                        <a:rPr lang="en-GB" sz="1200">
                          <a:effectLst/>
                        </a:rPr>
                        <a:t>40,177</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UNODC, 2014 (victims between 2010-2012)</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223793">
                <a:tc>
                  <a:txBody>
                    <a:bodyPr/>
                    <a:lstStyle/>
                    <a:p>
                      <a:pPr algn="ctr">
                        <a:lnSpc>
                          <a:spcPct val="115000"/>
                        </a:lnSpc>
                        <a:spcAft>
                          <a:spcPts val="600"/>
                        </a:spcAft>
                      </a:pPr>
                      <a:r>
                        <a:rPr lang="en-GB" sz="1200">
                          <a:effectLst/>
                        </a:rPr>
                        <a:t>30,000,000</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Crane, 2013</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223793">
                <a:tc>
                  <a:txBody>
                    <a:bodyPr/>
                    <a:lstStyle/>
                    <a:p>
                      <a:pPr algn="ctr">
                        <a:lnSpc>
                          <a:spcPct val="115000"/>
                        </a:lnSpc>
                        <a:spcAft>
                          <a:spcPts val="600"/>
                        </a:spcAft>
                      </a:pPr>
                      <a:r>
                        <a:rPr lang="en-GB" sz="1200">
                          <a:effectLst/>
                        </a:rPr>
                        <a:t>21,000,000</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ILO, 2012</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008666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144"/>
            <a:ext cx="8534400" cy="1152128"/>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861337" cy="4664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62053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152128"/>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060848"/>
            <a:ext cx="8928992" cy="3816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3243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152128"/>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876764" cy="4784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23193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152</TotalTime>
  <Words>2616</Words>
  <Application>Microsoft Office PowerPoint</Application>
  <PresentationFormat>On-screen Show (4:3)</PresentationFormat>
  <Paragraphs>195</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Civic</vt:lpstr>
      <vt:lpstr>COMBAT  Trafficking in Human Beings</vt:lpstr>
      <vt:lpstr>Combat THB: the framework </vt:lpstr>
      <vt:lpstr>COMBAT THB: The Framework </vt:lpstr>
      <vt:lpstr>Generic info on human trafficking   applicable to all levels</vt:lpstr>
      <vt:lpstr>Generic info on human trafficking   applicable to all levels WHAT IS HUMAN TRAFFICKING?</vt:lpstr>
      <vt:lpstr>Generic info on human trafficking   applicable to all levels EXTENT OF THE PROBLEM WITHIN EU</vt:lpstr>
      <vt:lpstr>Generic info on human trafficking   applicable to all levels FACTS AND FIGURES</vt:lpstr>
      <vt:lpstr>Generic info on human trafficking   applicable to all levels FACTS AND FIGURES</vt:lpstr>
      <vt:lpstr>Generic info on human trafficking   applicable to all levels FACTS AND FIGURES</vt:lpstr>
      <vt:lpstr>Generic info on human trafficking  Why tackling human trafficking is important in hospitality industry</vt:lpstr>
      <vt:lpstr>Generic info on human trafficking   applicable to all levels FACTS AND FIGURES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Human trafficking training  for corporate level stakeholders</vt:lpstr>
      <vt:lpstr>Why it is important to communicate about THB?</vt:lpstr>
      <vt:lpstr>The general approach to anti-THB training  in a hotel</vt:lpstr>
      <vt:lpstr> Develop partnerships!</vt:lpstr>
      <vt:lpstr> How to act with victim if you face victim?</vt:lpstr>
      <vt:lpstr>Annex: legislative framework</vt:lpstr>
      <vt:lpstr>Annex: legislative framework</vt:lpstr>
      <vt:lpstr>Annex: Useful links</vt:lpstr>
      <vt:lpstr>Thank You !</vt:lpstr>
    </vt:vector>
  </TitlesOfParts>
  <Company>Oxford Brookes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COMBAT  Trafficking in Human Beings</dc:title>
  <dc:creator>OBIS</dc:creator>
  <cp:lastModifiedBy>Administrator</cp:lastModifiedBy>
  <cp:revision>13</cp:revision>
  <dcterms:created xsi:type="dcterms:W3CDTF">2016-09-22T11:05:45Z</dcterms:created>
  <dcterms:modified xsi:type="dcterms:W3CDTF">2016-10-03T10:31:30Z</dcterms:modified>
</cp:coreProperties>
</file>