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sldIdLst>
    <p:sldId id="275" r:id="rId2"/>
    <p:sldId id="266" r:id="rId3"/>
    <p:sldId id="305" r:id="rId4"/>
    <p:sldId id="300" r:id="rId5"/>
    <p:sldId id="298" r:id="rId6"/>
    <p:sldId id="301" r:id="rId7"/>
    <p:sldId id="289" r:id="rId8"/>
    <p:sldId id="292" r:id="rId9"/>
    <p:sldId id="310" r:id="rId10"/>
    <p:sldId id="311" r:id="rId11"/>
    <p:sldId id="273" r:id="rId12"/>
    <p:sldId id="307" r:id="rId13"/>
    <p:sldId id="302" r:id="rId14"/>
    <p:sldId id="263" r:id="rId15"/>
    <p:sldId id="264" r:id="rId16"/>
    <p:sldId id="303" r:id="rId17"/>
    <p:sldId id="270" r:id="rId18"/>
    <p:sldId id="295" r:id="rId19"/>
    <p:sldId id="308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6FB128-D78B-4793-8423-D5D1E3C25221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2D4D60-685F-4CEC-95E6-71FDA59544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145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2D4D60-685F-4CEC-95E6-71FDA595446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03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57636-DA6A-4C83-AB08-15807B6FD26B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CF0A0DEB-C0E4-46A2-9DC5-FF95D8655A2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2459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57636-DA6A-4C83-AB08-15807B6FD26B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A0DEB-C0E4-46A2-9DC5-FF95D8655A2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1229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57636-DA6A-4C83-AB08-15807B6FD26B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A0DEB-C0E4-46A2-9DC5-FF95D8655A2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5262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57636-DA6A-4C83-AB08-15807B6FD26B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A0DEB-C0E4-46A2-9DC5-FF95D8655A2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0444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57636-DA6A-4C83-AB08-15807B6FD26B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A0DEB-C0E4-46A2-9DC5-FF95D8655A2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322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57636-DA6A-4C83-AB08-15807B6FD26B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A0DEB-C0E4-46A2-9DC5-FF95D8655A2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1024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57636-DA6A-4C83-AB08-15807B6FD26B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A0DEB-C0E4-46A2-9DC5-FF95D8655A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84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57636-DA6A-4C83-AB08-15807B6FD26B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A0DEB-C0E4-46A2-9DC5-FF95D8655A2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5935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15B57636-DA6A-4C83-AB08-15807B6FD26B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A0DEB-C0E4-46A2-9DC5-FF95D8655A2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4843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57636-DA6A-4C83-AB08-15807B6FD26B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A0DEB-C0E4-46A2-9DC5-FF95D8655A2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0815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57636-DA6A-4C83-AB08-15807B6FD26B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A0DEB-C0E4-46A2-9DC5-FF95D8655A2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8657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57636-DA6A-4C83-AB08-15807B6FD26B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F0A0DEB-C0E4-46A2-9DC5-FF95D8655A2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4981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06212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EBFD3C-7863-467B-8800-3771CFDFC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779" y="185356"/>
            <a:ext cx="3342718" cy="6363725"/>
          </a:xfrm>
        </p:spPr>
        <p:txBody>
          <a:bodyPr>
            <a:normAutofit fontScale="90000"/>
          </a:bodyPr>
          <a:lstStyle/>
          <a:p>
            <a:br>
              <a:rPr lang="en-US" sz="2200" dirty="0">
                <a:solidFill>
                  <a:srgbClr val="FFFFFF"/>
                </a:solidFill>
              </a:rPr>
            </a:br>
            <a:br>
              <a:rPr lang="en-US" sz="2200" dirty="0">
                <a:solidFill>
                  <a:srgbClr val="FFFFFF"/>
                </a:solidFill>
              </a:rPr>
            </a:br>
            <a:r>
              <a:rPr lang="en-US" sz="2700" dirty="0">
                <a:solidFill>
                  <a:srgbClr val="FFFFFF"/>
                </a:solidFill>
              </a:rPr>
              <a:t>PROF. DR. </a:t>
            </a:r>
            <a:br>
              <a:rPr lang="en-US" sz="2700" dirty="0">
                <a:solidFill>
                  <a:srgbClr val="FFFFFF"/>
                </a:solidFill>
              </a:rPr>
            </a:br>
            <a:r>
              <a:rPr lang="en-US" sz="2700" dirty="0">
                <a:solidFill>
                  <a:srgbClr val="FFFFFF"/>
                </a:solidFill>
              </a:rPr>
              <a:t>OLGUN CICEK</a:t>
            </a:r>
            <a:br>
              <a:rPr lang="en-US" sz="2700" dirty="0">
                <a:solidFill>
                  <a:srgbClr val="FFFFFF"/>
                </a:solidFill>
              </a:rPr>
            </a:br>
            <a:br>
              <a:rPr lang="en-US" sz="2700" dirty="0">
                <a:solidFill>
                  <a:srgbClr val="FFFFFF"/>
                </a:solidFill>
              </a:rPr>
            </a:br>
            <a:br>
              <a:rPr lang="en-US" sz="2700" dirty="0">
                <a:solidFill>
                  <a:srgbClr val="FFFFFF"/>
                </a:solidFill>
              </a:rPr>
            </a:br>
            <a:br>
              <a:rPr lang="en-US" sz="2700" dirty="0">
                <a:solidFill>
                  <a:srgbClr val="FFFFFF"/>
                </a:solidFill>
              </a:rPr>
            </a:br>
            <a:r>
              <a:rPr lang="en-US" sz="2700" dirty="0">
                <a:solidFill>
                  <a:srgbClr val="FFFFFF"/>
                </a:solidFill>
              </a:rPr>
              <a:t>UNIVERSITY OF SOUTH FLORIDA</a:t>
            </a:r>
            <a:br>
              <a:rPr lang="en-US" sz="2700" dirty="0">
                <a:solidFill>
                  <a:srgbClr val="FFFFFF"/>
                </a:solidFill>
              </a:rPr>
            </a:br>
            <a:br>
              <a:rPr lang="en-US" sz="2700" dirty="0">
                <a:solidFill>
                  <a:srgbClr val="FFFFFF"/>
                </a:solidFill>
              </a:rPr>
            </a:br>
            <a:r>
              <a:rPr lang="en-US" sz="2700" dirty="0">
                <a:solidFill>
                  <a:srgbClr val="FFFFFF"/>
                </a:solidFill>
              </a:rPr>
              <a:t>SCHOOL OF TOURISM AND HOSPITALITY LEADERSHIP</a:t>
            </a:r>
            <a:br>
              <a:rPr lang="en-US" sz="2700" dirty="0">
                <a:solidFill>
                  <a:srgbClr val="FFFFFF"/>
                </a:solidFill>
              </a:rPr>
            </a:br>
            <a:br>
              <a:rPr lang="en-US" sz="2700" dirty="0">
                <a:solidFill>
                  <a:srgbClr val="FFFFFF"/>
                </a:solidFill>
              </a:rPr>
            </a:br>
            <a:br>
              <a:rPr lang="en-US" sz="2700" dirty="0">
                <a:solidFill>
                  <a:srgbClr val="FFFFFF"/>
                </a:solidFill>
              </a:rPr>
            </a:br>
            <a:br>
              <a:rPr lang="en-US" sz="2700" dirty="0">
                <a:solidFill>
                  <a:srgbClr val="FFFFFF"/>
                </a:solidFill>
              </a:rPr>
            </a:br>
            <a:br>
              <a:rPr lang="en-US" sz="2700" dirty="0">
                <a:solidFill>
                  <a:srgbClr val="FFFFFF"/>
                </a:solidFill>
              </a:rPr>
            </a:br>
            <a:br>
              <a:rPr lang="en-US" sz="2700" dirty="0">
                <a:solidFill>
                  <a:srgbClr val="FFFFFF"/>
                </a:solidFill>
              </a:rPr>
            </a:br>
            <a:r>
              <a:rPr lang="en-US" sz="2700" dirty="0">
                <a:solidFill>
                  <a:srgbClr val="FFFFFF"/>
                </a:solidFill>
              </a:rPr>
              <a:t>FLORIDA, USA</a:t>
            </a:r>
            <a:br>
              <a:rPr lang="en-US" sz="2700" dirty="0">
                <a:solidFill>
                  <a:srgbClr val="FFFFFF"/>
                </a:solidFill>
              </a:rPr>
            </a:br>
            <a:endParaRPr lang="en-US" sz="2700" dirty="0">
              <a:solidFill>
                <a:srgbClr val="FFFFFF"/>
              </a:solidFill>
            </a:endParaRP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7BDB01D8-C5C5-41F7-B1B8-9C1D022197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5594" y="185356"/>
            <a:ext cx="6034827" cy="6234680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endParaRPr lang="en-US" sz="2400" b="1" dirty="0"/>
          </a:p>
          <a:p>
            <a:pPr marL="0" indent="0" algn="ctr">
              <a:buNone/>
            </a:pPr>
            <a:r>
              <a:rPr lang="en-US" sz="2400" b="1" dirty="0"/>
              <a:t>THE VALUE OF </a:t>
            </a:r>
          </a:p>
          <a:p>
            <a:pPr marL="0" indent="0" algn="ctr">
              <a:buNone/>
            </a:pPr>
            <a:r>
              <a:rPr lang="en-US" sz="2400" b="1" dirty="0"/>
              <a:t>ACCREDITATION </a:t>
            </a:r>
          </a:p>
          <a:p>
            <a:pPr marL="0" indent="0" algn="ctr">
              <a:buNone/>
            </a:pPr>
            <a:r>
              <a:rPr lang="en-US" sz="2400" b="1" dirty="0"/>
              <a:t>&amp; </a:t>
            </a:r>
          </a:p>
          <a:p>
            <a:pPr marL="0" indent="0" algn="ctr">
              <a:buNone/>
            </a:pPr>
            <a:r>
              <a:rPr lang="en-US" sz="2400" b="1" dirty="0"/>
              <a:t>QUALITY ASSURANCE </a:t>
            </a:r>
          </a:p>
          <a:p>
            <a:pPr marL="0" indent="0" algn="ctr">
              <a:buNone/>
            </a:pPr>
            <a:r>
              <a:rPr lang="en-US" sz="2400" b="1" dirty="0"/>
              <a:t>FOR THE HOSPITALITY PROGRAMS</a:t>
            </a:r>
          </a:p>
          <a:p>
            <a:pPr marL="0" indent="0" algn="ctr">
              <a:buNone/>
            </a:pPr>
            <a:r>
              <a:rPr lang="en-US" sz="2400" b="1" dirty="0"/>
              <a:t> IN TERMS OF</a:t>
            </a:r>
          </a:p>
          <a:p>
            <a:pPr marL="0" indent="0" algn="ctr">
              <a:buNone/>
            </a:pPr>
            <a:r>
              <a:rPr lang="en-US" sz="2400" b="1" dirty="0"/>
              <a:t> INTERNATIONALISATION :</a:t>
            </a:r>
          </a:p>
          <a:p>
            <a:pPr marL="0" indent="0" algn="ctr">
              <a:buNone/>
            </a:pPr>
            <a:r>
              <a:rPr lang="en-US" sz="2400" b="1" dirty="0"/>
              <a:t> EUROPE AND USA APPLICATIONS</a:t>
            </a:r>
          </a:p>
          <a:p>
            <a:pPr marL="0" indent="0" algn="ctr">
              <a:buNone/>
            </a:pPr>
            <a:r>
              <a:rPr lang="en-US" sz="2400" b="1" dirty="0"/>
              <a:t>POST COVID-19</a:t>
            </a:r>
            <a:endParaRPr lang="en-US" sz="2400" dirty="0"/>
          </a:p>
        </p:txBody>
      </p:sp>
      <p:pic>
        <p:nvPicPr>
          <p:cNvPr id="1026" name="Picture 2" descr="EuroCHRIE - The Tourism and Hospitality Educators - Posts | Facebook">
            <a:extLst>
              <a:ext uri="{FF2B5EF4-FFF2-40B4-BE49-F238E27FC236}">
                <a16:creationId xmlns:a16="http://schemas.microsoft.com/office/drawing/2014/main" id="{7DEE3634-7B22-400C-AD1C-A64D7609FF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6021" y="5622324"/>
            <a:ext cx="1235676" cy="123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2957E65-21E4-46B1-9D20-E7D2E017C068}"/>
              </a:ext>
            </a:extLst>
          </p:cNvPr>
          <p:cNvSpPr/>
          <p:nvPr/>
        </p:nvSpPr>
        <p:spPr>
          <a:xfrm>
            <a:off x="6973057" y="6420036"/>
            <a:ext cx="1236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27/04/2020</a:t>
            </a:r>
          </a:p>
        </p:txBody>
      </p:sp>
    </p:spTree>
    <p:extLst>
      <p:ext uri="{BB962C8B-B14F-4D97-AF65-F5344CB8AC3E}">
        <p14:creationId xmlns:p14="http://schemas.microsoft.com/office/powerpoint/2010/main" val="2785462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06212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1C4734-E42B-4720-BC75-D08FB1919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71" y="674914"/>
            <a:ext cx="3098525" cy="5149689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br>
              <a:rPr lang="en-US" sz="2500" dirty="0">
                <a:solidFill>
                  <a:schemeClr val="bg1"/>
                </a:solidFill>
              </a:rPr>
            </a:br>
            <a:br>
              <a:rPr lang="en-US" sz="25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ACCREDITATION &amp; INTERNATIONAL HIGHER EDUCATION</a:t>
            </a:r>
            <a:br>
              <a:rPr lang="en-US" sz="2500" dirty="0">
                <a:solidFill>
                  <a:srgbClr val="FFFFFF"/>
                </a:solidFill>
              </a:rPr>
            </a:br>
            <a:endParaRPr lang="en-US" sz="25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F41B6-0FEA-4D0C-B4D4-68EF01715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7365" y="463090"/>
            <a:ext cx="6341347" cy="6203090"/>
          </a:xfrm>
        </p:spPr>
        <p:txBody>
          <a:bodyPr anchor="t">
            <a:normAutofit/>
          </a:bodyPr>
          <a:lstStyle/>
          <a:p>
            <a:endParaRPr lang="en-US" sz="2400" b="1" dirty="0"/>
          </a:p>
          <a:p>
            <a:r>
              <a:rPr lang="en-US" sz="2400" dirty="0"/>
              <a:t>WELCOME</a:t>
            </a:r>
          </a:p>
          <a:p>
            <a:endParaRPr lang="en-US" sz="2400" dirty="0"/>
          </a:p>
          <a:p>
            <a:r>
              <a:rPr lang="en-US" sz="2400" dirty="0"/>
              <a:t>THANKS TO EUROCHRIE</a:t>
            </a:r>
          </a:p>
          <a:p>
            <a:endParaRPr lang="en-US" sz="2400" dirty="0"/>
          </a:p>
          <a:p>
            <a:r>
              <a:rPr lang="en-US" sz="2400" dirty="0"/>
              <a:t>CURRENT RESEARCH PROJECT</a:t>
            </a:r>
          </a:p>
          <a:p>
            <a:endParaRPr lang="en-US" sz="2400" dirty="0"/>
          </a:p>
          <a:p>
            <a:r>
              <a:rPr lang="en-US" sz="2400" dirty="0"/>
              <a:t>YOUR COMMENTS APPRECIATED</a:t>
            </a:r>
          </a:p>
          <a:p>
            <a:pPr algn="ctr"/>
            <a:endParaRPr lang="en-US" sz="2800" b="1" dirty="0"/>
          </a:p>
          <a:p>
            <a:pPr algn="ctr"/>
            <a:endParaRPr lang="en-US" sz="2800" b="1" dirty="0"/>
          </a:p>
          <a:p>
            <a:pPr algn="ctr"/>
            <a:endParaRPr lang="en-US" sz="2800" b="1" dirty="0"/>
          </a:p>
          <a:p>
            <a:pPr algn="ctr"/>
            <a:endParaRPr lang="en-US" sz="2800" b="1" dirty="0"/>
          </a:p>
          <a:p>
            <a:endParaRPr lang="en-US" dirty="0"/>
          </a:p>
        </p:txBody>
      </p:sp>
      <p:pic>
        <p:nvPicPr>
          <p:cNvPr id="6" name="Picture 2" descr="EuroCHRIE - The Tourism and Hospitality Educators - Posts | Facebook">
            <a:extLst>
              <a:ext uri="{FF2B5EF4-FFF2-40B4-BE49-F238E27FC236}">
                <a16:creationId xmlns:a16="http://schemas.microsoft.com/office/drawing/2014/main" id="{BF914D98-775B-4FA6-96CE-5A84A850E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6021" y="5622324"/>
            <a:ext cx="1235676" cy="123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9978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06212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1C4734-E42B-4720-BC75-D08FB1919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71" y="674914"/>
            <a:ext cx="3098525" cy="5149689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ACCREDITATION &amp; INTERNATIONAL HIGHER EDUCATION</a:t>
            </a:r>
            <a:br>
              <a:rPr lang="en-US" sz="2400" dirty="0">
                <a:solidFill>
                  <a:srgbClr val="FFFFFF"/>
                </a:solidFill>
              </a:rPr>
            </a:br>
            <a:endParaRPr lang="en-US" sz="25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F41B6-0FEA-4D0C-B4D4-68EF01715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5594" y="506633"/>
            <a:ext cx="6341347" cy="6203090"/>
          </a:xfrm>
        </p:spPr>
        <p:txBody>
          <a:bodyPr anchor="t">
            <a:normAutofit fontScale="92500"/>
          </a:bodyPr>
          <a:lstStyle/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600" dirty="0"/>
              <a:t>WHY ACCREDITATION ? 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600" dirty="0"/>
              <a:t>WHY INTERNATIONALISATION ?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600" dirty="0"/>
              <a:t>WHAT IS THE ADDED  VALUE OF ACC. ?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500" dirty="0"/>
              <a:t>WHAT ARE THE TYPES OF ACC.  ?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600" dirty="0"/>
              <a:t>WHAT ARE THE IMPACTS OF COVID-19 ON INT. HIGHER EDUCATION ?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600" dirty="0"/>
              <a:t>CONCLUSION &amp; RECOMMENDATION</a:t>
            </a:r>
          </a:p>
          <a:p>
            <a:pPr algn="ctr"/>
            <a:endParaRPr lang="en-US" sz="2800" b="1" dirty="0"/>
          </a:p>
          <a:p>
            <a:pPr algn="ctr"/>
            <a:endParaRPr lang="en-US" sz="2800" b="1" dirty="0"/>
          </a:p>
          <a:p>
            <a:endParaRPr lang="en-US" dirty="0"/>
          </a:p>
        </p:txBody>
      </p:sp>
      <p:pic>
        <p:nvPicPr>
          <p:cNvPr id="6" name="Picture 2" descr="EuroCHRIE - The Tourism and Hospitality Educators - Posts | Facebook">
            <a:extLst>
              <a:ext uri="{FF2B5EF4-FFF2-40B4-BE49-F238E27FC236}">
                <a16:creationId xmlns:a16="http://schemas.microsoft.com/office/drawing/2014/main" id="{BF914D98-775B-4FA6-96CE-5A84A850E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6021" y="5622324"/>
            <a:ext cx="1235676" cy="123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659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06212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1C4734-E42B-4720-BC75-D08FB1919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71" y="674914"/>
            <a:ext cx="3483429" cy="5149689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br>
              <a:rPr lang="en-US" sz="2500" dirty="0">
                <a:solidFill>
                  <a:schemeClr val="bg1"/>
                </a:solidFill>
              </a:rPr>
            </a:br>
            <a:br>
              <a:rPr lang="en-US" sz="2500" dirty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1. </a:t>
            </a:r>
            <a:br>
              <a:rPr lang="en-US" sz="2800" b="1" dirty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 WHY ACCREDITATION ?</a:t>
            </a:r>
            <a:br>
              <a:rPr lang="en-US" sz="2500" dirty="0">
                <a:solidFill>
                  <a:schemeClr val="bg1"/>
                </a:solidFill>
              </a:rPr>
            </a:br>
            <a:br>
              <a:rPr lang="en-US" sz="2400" dirty="0">
                <a:solidFill>
                  <a:srgbClr val="FFFFFF"/>
                </a:solidFill>
              </a:rPr>
            </a:br>
            <a:endParaRPr lang="en-US" sz="25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F41B6-0FEA-4D0C-B4D4-68EF01715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5594" y="512224"/>
            <a:ext cx="6034827" cy="6178378"/>
          </a:xfrm>
        </p:spPr>
        <p:txBody>
          <a:bodyPr anchor="t">
            <a:normAutofit/>
          </a:bodyPr>
          <a:lstStyle/>
          <a:p>
            <a:pPr lvl="2">
              <a:lnSpc>
                <a:spcPct val="150000"/>
              </a:lnSpc>
            </a:pPr>
            <a:r>
              <a:rPr lang="en-US" sz="2800" dirty="0"/>
              <a:t>Assure quality</a:t>
            </a:r>
          </a:p>
          <a:p>
            <a:pPr lvl="2">
              <a:lnSpc>
                <a:spcPct val="150000"/>
              </a:lnSpc>
            </a:pPr>
            <a:r>
              <a:rPr lang="en-US" sz="2800" dirty="0"/>
              <a:t>Trust &amp; prestige</a:t>
            </a:r>
          </a:p>
          <a:p>
            <a:pPr lvl="2">
              <a:lnSpc>
                <a:spcPct val="150000"/>
              </a:lnSpc>
            </a:pPr>
            <a:r>
              <a:rPr lang="en-US" sz="2800" dirty="0"/>
              <a:t>Process of external review</a:t>
            </a:r>
          </a:p>
          <a:p>
            <a:pPr lvl="2">
              <a:lnSpc>
                <a:spcPct val="150000"/>
              </a:lnSpc>
            </a:pPr>
            <a:r>
              <a:rPr lang="en-US" sz="2800" dirty="0"/>
              <a:t>Curriculum, T &amp; L methods </a:t>
            </a:r>
          </a:p>
          <a:p>
            <a:pPr lvl="2">
              <a:lnSpc>
                <a:spcPct val="150000"/>
              </a:lnSpc>
            </a:pPr>
            <a:r>
              <a:rPr lang="en-US" sz="2800" dirty="0"/>
              <a:t>Evaluation &amp; Assessment</a:t>
            </a:r>
          </a:p>
          <a:p>
            <a:pPr lvl="2">
              <a:lnSpc>
                <a:spcPct val="150000"/>
              </a:lnSpc>
            </a:pPr>
            <a:r>
              <a:rPr lang="en-US" sz="2800" dirty="0"/>
              <a:t>Commitment to excellence</a:t>
            </a:r>
          </a:p>
          <a:p>
            <a:pPr lvl="2">
              <a:lnSpc>
                <a:spcPct val="150000"/>
              </a:lnSpc>
            </a:pPr>
            <a:r>
              <a:rPr lang="en-US" sz="2800" dirty="0"/>
              <a:t>A culture of continuous improvement</a:t>
            </a:r>
          </a:p>
          <a:p>
            <a:endParaRPr lang="en-US" dirty="0"/>
          </a:p>
        </p:txBody>
      </p:sp>
      <p:pic>
        <p:nvPicPr>
          <p:cNvPr id="6" name="Picture 2" descr="EuroCHRIE - The Tourism and Hospitality Educators - Posts | Facebook">
            <a:extLst>
              <a:ext uri="{FF2B5EF4-FFF2-40B4-BE49-F238E27FC236}">
                <a16:creationId xmlns:a16="http://schemas.microsoft.com/office/drawing/2014/main" id="{BF914D98-775B-4FA6-96CE-5A84A850E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6021" y="5622324"/>
            <a:ext cx="1235676" cy="123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167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06212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1C4734-E42B-4720-BC75-D08FB1919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674914"/>
            <a:ext cx="3820885" cy="5149689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br>
              <a:rPr lang="en-US" sz="2500" dirty="0">
                <a:solidFill>
                  <a:schemeClr val="bg1"/>
                </a:solidFill>
              </a:rPr>
            </a:br>
            <a:br>
              <a:rPr lang="en-US" sz="2500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2.  </a:t>
            </a:r>
            <a:br>
              <a:rPr lang="en-US" sz="2400" b="1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why  </a:t>
            </a:r>
            <a:br>
              <a:rPr lang="en-US" sz="2400" b="1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INTER- NATIONALISATION</a:t>
            </a:r>
            <a:br>
              <a:rPr lang="en-US" sz="2500" dirty="0">
                <a:solidFill>
                  <a:schemeClr val="bg1"/>
                </a:solidFill>
              </a:rPr>
            </a:br>
            <a:br>
              <a:rPr lang="en-US" sz="2500" dirty="0">
                <a:solidFill>
                  <a:schemeClr val="bg1"/>
                </a:solidFill>
              </a:rPr>
            </a:br>
            <a:br>
              <a:rPr lang="en-US" sz="2500" dirty="0">
                <a:solidFill>
                  <a:srgbClr val="FFFFFF"/>
                </a:solidFill>
              </a:rPr>
            </a:br>
            <a:endParaRPr lang="en-US" sz="25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F41B6-0FEA-4D0C-B4D4-68EF01715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5594" y="435429"/>
            <a:ext cx="6034827" cy="5721113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400" b="1" dirty="0"/>
              <a:t> </a:t>
            </a:r>
            <a:endParaRPr lang="en-US" sz="2200" b="1" dirty="0"/>
          </a:p>
          <a:p>
            <a:r>
              <a:rPr lang="en-US" dirty="0"/>
              <a:t>Higher Education worldwide – with more than 20,000 universities and 200 million students.</a:t>
            </a:r>
          </a:p>
          <a:p>
            <a:r>
              <a:rPr lang="en-US" dirty="0"/>
              <a:t>International students: more than 5.3 million all over the world.</a:t>
            </a:r>
          </a:p>
          <a:p>
            <a:r>
              <a:rPr lang="en-US" dirty="0"/>
              <a:t>Significant aspects of contemporary higher education depend on globalisation: </a:t>
            </a:r>
          </a:p>
          <a:p>
            <a:pPr lvl="1"/>
            <a:r>
              <a:rPr lang="en-US" sz="2000" dirty="0"/>
              <a:t>student mobility / recruitment</a:t>
            </a:r>
          </a:p>
          <a:p>
            <a:pPr lvl="1"/>
            <a:r>
              <a:rPr lang="en-US" sz="2000" dirty="0"/>
              <a:t>internationalisation initiatives (TNE, Satellite Campuses etc.)</a:t>
            </a:r>
          </a:p>
          <a:p>
            <a:pPr lvl="1"/>
            <a:r>
              <a:rPr lang="en-US" sz="2000" dirty="0"/>
              <a:t>collaborative research</a:t>
            </a:r>
          </a:p>
          <a:p>
            <a:pPr lvl="1"/>
            <a:r>
              <a:rPr lang="en-US" sz="2000" dirty="0"/>
              <a:t>global knowledge networks </a:t>
            </a:r>
          </a:p>
          <a:p>
            <a:pPr lvl="1"/>
            <a:r>
              <a:rPr lang="en-US" sz="2000" dirty="0"/>
              <a:t>other aspects</a:t>
            </a:r>
          </a:p>
          <a:p>
            <a:endParaRPr lang="en-US" dirty="0"/>
          </a:p>
        </p:txBody>
      </p:sp>
      <p:pic>
        <p:nvPicPr>
          <p:cNvPr id="6" name="Picture 2" descr="EuroCHRIE - The Tourism and Hospitality Educators - Posts | Facebook">
            <a:extLst>
              <a:ext uri="{FF2B5EF4-FFF2-40B4-BE49-F238E27FC236}">
                <a16:creationId xmlns:a16="http://schemas.microsoft.com/office/drawing/2014/main" id="{BF914D98-775B-4FA6-96CE-5A84A850E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6021" y="5622324"/>
            <a:ext cx="1235676" cy="123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2792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06212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1C4734-E42B-4720-BC75-D08FB1919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71" y="674914"/>
            <a:ext cx="3098525" cy="5149689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br>
              <a:rPr lang="en-US" sz="2500" dirty="0">
                <a:solidFill>
                  <a:schemeClr val="bg1"/>
                </a:solidFill>
              </a:rPr>
            </a:br>
            <a:br>
              <a:rPr lang="en-US" sz="2500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3. </a:t>
            </a:r>
            <a:br>
              <a:rPr lang="en-US" sz="2400" b="1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WHAT IS THE ADDED  VALUE OF ACCREDITATION ?</a:t>
            </a:r>
            <a:br>
              <a:rPr lang="en-US" sz="2400" b="1" dirty="0">
                <a:solidFill>
                  <a:schemeClr val="bg1"/>
                </a:solidFill>
              </a:rPr>
            </a:b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F41B6-0FEA-4D0C-B4D4-68EF01715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5594" y="259492"/>
            <a:ext cx="6034827" cy="6450227"/>
          </a:xfrm>
        </p:spPr>
        <p:txBody>
          <a:bodyPr anchor="t">
            <a:normAutofit fontScale="92500"/>
          </a:bodyPr>
          <a:lstStyle/>
          <a:p>
            <a:pPr lvl="3">
              <a:lnSpc>
                <a:spcPct val="150000"/>
              </a:lnSpc>
            </a:pPr>
            <a:r>
              <a:rPr lang="en-US" sz="2800" dirty="0"/>
              <a:t>A competitive advantage</a:t>
            </a:r>
          </a:p>
          <a:p>
            <a:pPr lvl="3">
              <a:lnSpc>
                <a:spcPct val="150000"/>
              </a:lnSpc>
            </a:pPr>
            <a:r>
              <a:rPr lang="en-US" sz="2800" dirty="0"/>
              <a:t>Employment &amp; Career opp.</a:t>
            </a:r>
          </a:p>
          <a:p>
            <a:pPr lvl="3">
              <a:lnSpc>
                <a:spcPct val="150000"/>
              </a:lnSpc>
            </a:pPr>
            <a:r>
              <a:rPr lang="en-US" sz="2800" dirty="0"/>
              <a:t>International recognition</a:t>
            </a:r>
          </a:p>
          <a:p>
            <a:pPr lvl="3">
              <a:lnSpc>
                <a:spcPct val="150000"/>
              </a:lnSpc>
            </a:pPr>
            <a:r>
              <a:rPr lang="en-US" sz="2800" dirty="0"/>
              <a:t>Prestige / Status</a:t>
            </a:r>
          </a:p>
          <a:p>
            <a:pPr lvl="3">
              <a:lnSpc>
                <a:spcPct val="150000"/>
              </a:lnSpc>
            </a:pPr>
            <a:r>
              <a:rPr lang="en-US" sz="2800" dirty="0"/>
              <a:t>Mark of distinction </a:t>
            </a:r>
          </a:p>
          <a:p>
            <a:pPr lvl="3">
              <a:lnSpc>
                <a:spcPct val="150000"/>
              </a:lnSpc>
            </a:pPr>
            <a:r>
              <a:rPr lang="en-US" sz="2800" dirty="0"/>
              <a:t>Signaling high quality</a:t>
            </a:r>
          </a:p>
          <a:p>
            <a:pPr lvl="3">
              <a:lnSpc>
                <a:spcPct val="150000"/>
              </a:lnSpc>
            </a:pPr>
            <a:r>
              <a:rPr lang="en-US" sz="2800" dirty="0"/>
              <a:t>Ind collaboration &amp; partnership</a:t>
            </a:r>
          </a:p>
          <a:p>
            <a:pPr lvl="3">
              <a:lnSpc>
                <a:spcPct val="150000"/>
              </a:lnSpc>
            </a:pPr>
            <a:r>
              <a:rPr lang="en-US" sz="2800" dirty="0"/>
              <a:t>International student recruitment </a:t>
            </a:r>
          </a:p>
          <a:p>
            <a:pPr lvl="3"/>
            <a:endParaRPr lang="en-US" sz="2200" b="1" dirty="0"/>
          </a:p>
          <a:p>
            <a:pPr lvl="3"/>
            <a:endParaRPr lang="en-US" sz="2400" b="1" dirty="0"/>
          </a:p>
          <a:p>
            <a:pPr lvl="3"/>
            <a:endParaRPr lang="en-US" sz="2400" b="1" dirty="0"/>
          </a:p>
          <a:p>
            <a:pPr lvl="3"/>
            <a:endParaRPr lang="en-US" sz="2400" b="1" dirty="0"/>
          </a:p>
          <a:p>
            <a:endParaRPr lang="en-US" dirty="0"/>
          </a:p>
        </p:txBody>
      </p:sp>
      <p:pic>
        <p:nvPicPr>
          <p:cNvPr id="6" name="Picture 2" descr="EuroCHRIE - The Tourism and Hospitality Educators - Posts | Facebook">
            <a:extLst>
              <a:ext uri="{FF2B5EF4-FFF2-40B4-BE49-F238E27FC236}">
                <a16:creationId xmlns:a16="http://schemas.microsoft.com/office/drawing/2014/main" id="{BF914D98-775B-4FA6-96CE-5A84A850E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6021" y="5622324"/>
            <a:ext cx="1235676" cy="123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4481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06212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F41B6-0FEA-4D0C-B4D4-68EF01715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5594" y="446314"/>
            <a:ext cx="6034827" cy="6215743"/>
          </a:xfrm>
        </p:spPr>
        <p:txBody>
          <a:bodyPr anchor="t">
            <a:normAutofit fontScale="85000" lnSpcReduction="20000"/>
          </a:bodyPr>
          <a:lstStyle/>
          <a:p>
            <a:pPr lvl="1"/>
            <a:r>
              <a:rPr lang="en-US" sz="2400" dirty="0"/>
              <a:t>International &amp; Country Level :</a:t>
            </a:r>
          </a:p>
          <a:p>
            <a:pPr lvl="2"/>
            <a:r>
              <a:rPr lang="en-US" sz="2200" dirty="0"/>
              <a:t>CHEA (</a:t>
            </a:r>
            <a:r>
              <a:rPr lang="en-US" sz="1900" dirty="0"/>
              <a:t>COUNCIL FOR HIGHER EDUCATION ACCREDITATION</a:t>
            </a:r>
            <a:r>
              <a:rPr lang="en-US" sz="2200" dirty="0"/>
              <a:t>)</a:t>
            </a:r>
          </a:p>
          <a:p>
            <a:pPr lvl="1"/>
            <a:r>
              <a:rPr lang="en-US" sz="2400" dirty="0"/>
              <a:t>Regional Level Accreditation :</a:t>
            </a:r>
          </a:p>
          <a:p>
            <a:pPr lvl="2"/>
            <a:r>
              <a:rPr lang="en-US" sz="2200" dirty="0"/>
              <a:t>Accrediting Commission for Community and Junior Colleges (ACCJC) Western Association of Schools and Colleges</a:t>
            </a:r>
          </a:p>
          <a:p>
            <a:pPr lvl="2"/>
            <a:r>
              <a:rPr lang="en-US" sz="2200" dirty="0"/>
              <a:t>Higher Learning Commission (HLC)</a:t>
            </a:r>
          </a:p>
          <a:p>
            <a:pPr lvl="2"/>
            <a:r>
              <a:rPr lang="en-US" sz="2200" dirty="0"/>
              <a:t>Middle States Commission on Higher Education (MSCHE)</a:t>
            </a:r>
          </a:p>
          <a:p>
            <a:pPr lvl="2"/>
            <a:r>
              <a:rPr lang="en-US" sz="2200" dirty="0"/>
              <a:t>New England Commission of Higher Education (NECHE)</a:t>
            </a:r>
          </a:p>
          <a:p>
            <a:pPr lvl="2"/>
            <a:r>
              <a:rPr lang="en-US" sz="2200" dirty="0"/>
              <a:t>Northwest Commission on Colleges and Universities (NWCCU)</a:t>
            </a:r>
          </a:p>
          <a:p>
            <a:pPr lvl="2"/>
            <a:r>
              <a:rPr lang="en-US" sz="2200" dirty="0"/>
              <a:t>Southern Association of Colleges and Schools Commission on Colleges (SACSCOC)</a:t>
            </a:r>
          </a:p>
          <a:p>
            <a:pPr lvl="2"/>
            <a:r>
              <a:rPr lang="en-US" sz="2200" dirty="0"/>
              <a:t>WASC Senior College and University Commission (WSCUC)</a:t>
            </a:r>
          </a:p>
          <a:p>
            <a:pPr lvl="1"/>
            <a:endParaRPr lang="en-US" dirty="0"/>
          </a:p>
        </p:txBody>
      </p:sp>
      <p:pic>
        <p:nvPicPr>
          <p:cNvPr id="6" name="Picture 2" descr="EuroCHRIE - The Tourism and Hospitality Educators - Posts | Facebook">
            <a:extLst>
              <a:ext uri="{FF2B5EF4-FFF2-40B4-BE49-F238E27FC236}">
                <a16:creationId xmlns:a16="http://schemas.microsoft.com/office/drawing/2014/main" id="{FA39A47B-8E11-40E7-9F7F-B1C728162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6021" y="5622324"/>
            <a:ext cx="1235676" cy="123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FD99657-FF4E-4BD3-A9E9-C9A87F399D9C}"/>
              </a:ext>
            </a:extLst>
          </p:cNvPr>
          <p:cNvSpPr txBox="1">
            <a:spLocks/>
          </p:cNvSpPr>
          <p:nvPr/>
        </p:nvSpPr>
        <p:spPr>
          <a:xfrm>
            <a:off x="0" y="790833"/>
            <a:ext cx="4062127" cy="556054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1" dirty="0">
              <a:solidFill>
                <a:srgbClr val="FFFFFF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</a:rPr>
              <a:t>4.</a:t>
            </a: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</a:rPr>
              <a:t>WHAT ARE </a:t>
            </a:r>
            <a:br>
              <a:rPr lang="en-US" sz="2400" b="1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THE TYPES OF   </a:t>
            </a:r>
            <a:br>
              <a:rPr lang="en-US" sz="2400" b="1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        ACCREDITATION</a:t>
            </a:r>
            <a:br>
              <a:rPr lang="en-US" sz="2400" b="1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(in the usa)</a:t>
            </a:r>
            <a:br>
              <a:rPr lang="en-US" sz="2400" b="1" dirty="0"/>
            </a:br>
            <a:endParaRPr lang="en-US" sz="2400" b="1" dirty="0">
              <a:solidFill>
                <a:srgbClr val="FFFFFF"/>
              </a:solidFill>
            </a:endParaRPr>
          </a:p>
          <a:p>
            <a:pPr algn="ctr"/>
            <a:br>
              <a:rPr lang="en-US" sz="2200" b="1" dirty="0">
                <a:solidFill>
                  <a:srgbClr val="FFFFFF"/>
                </a:solidFill>
              </a:rPr>
            </a:br>
            <a:endParaRPr lang="en-US" sz="2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904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06212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B01D8-C5C5-41F7-B1B8-9C1D022197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5594" y="195943"/>
            <a:ext cx="6034827" cy="6007149"/>
          </a:xfrm>
        </p:spPr>
        <p:txBody>
          <a:bodyPr anchor="t">
            <a:normAutofit fontScale="92500" lnSpcReduction="10000"/>
          </a:bodyPr>
          <a:lstStyle/>
          <a:p>
            <a:pPr lvl="0" fontAlgn="base"/>
            <a:endParaRPr lang="en-US" b="1" dirty="0"/>
          </a:p>
          <a:p>
            <a:pPr lvl="0" fontAlgn="base"/>
            <a:r>
              <a:rPr lang="en-US" b="1" dirty="0"/>
              <a:t>Institutional</a:t>
            </a:r>
            <a:r>
              <a:rPr lang="en-US" dirty="0"/>
              <a:t>— There are two kinds of institutional accreditors, regional and national </a:t>
            </a:r>
          </a:p>
          <a:p>
            <a:pPr lvl="1"/>
            <a:r>
              <a:rPr lang="en-US" b="1" dirty="0"/>
              <a:t>Regional accreditors</a:t>
            </a:r>
            <a:r>
              <a:rPr lang="en-US" dirty="0"/>
              <a:t> (within a defined geographic region and their instructional locations elsewhere) </a:t>
            </a:r>
          </a:p>
          <a:p>
            <a:pPr lvl="2"/>
            <a:r>
              <a:rPr lang="en-US" dirty="0"/>
              <a:t>There are 7 regional accreditation associations available</a:t>
            </a:r>
          </a:p>
          <a:p>
            <a:pPr lvl="2"/>
            <a:r>
              <a:rPr lang="en-US" dirty="0"/>
              <a:t> July 2020, accreditors will be allowed to approve institutions from outside their traditional regional boundaries, if they so choose.</a:t>
            </a:r>
          </a:p>
          <a:p>
            <a:pPr lvl="1"/>
            <a:r>
              <a:rPr lang="en-US" b="1" dirty="0"/>
              <a:t>National accreditors </a:t>
            </a:r>
            <a:r>
              <a:rPr lang="en-US" dirty="0"/>
              <a:t>(Career related, vocational institutions, religious missions, and distance education)</a:t>
            </a:r>
          </a:p>
          <a:p>
            <a:pPr lvl="2"/>
            <a:r>
              <a:rPr lang="en-US" dirty="0"/>
              <a:t>5 institutional and programmatic accrediting organizations available </a:t>
            </a:r>
          </a:p>
          <a:p>
            <a:pPr fontAlgn="base">
              <a:buClr>
                <a:srgbClr val="B71E42"/>
              </a:buClr>
            </a:pPr>
            <a:r>
              <a:rPr lang="en-US" b="1" dirty="0"/>
              <a:t>Specialized/Programmatic accreditors (</a:t>
            </a:r>
            <a:r>
              <a:rPr lang="en-US" dirty="0"/>
              <a:t>accredits programs, departments, or schools within a college or university)</a:t>
            </a:r>
          </a:p>
          <a:p>
            <a:pPr lvl="1"/>
            <a:r>
              <a:rPr lang="en-US" dirty="0"/>
              <a:t>46 institutional and programmatic accrediting organizations available </a:t>
            </a:r>
          </a:p>
          <a:p>
            <a:pPr lvl="2"/>
            <a:endParaRPr lang="en-US" dirty="0"/>
          </a:p>
        </p:txBody>
      </p:sp>
      <p:pic>
        <p:nvPicPr>
          <p:cNvPr id="6" name="Picture 2" descr="EuroCHRIE - The Tourism and Hospitality Educators - Posts | Facebook">
            <a:extLst>
              <a:ext uri="{FF2B5EF4-FFF2-40B4-BE49-F238E27FC236}">
                <a16:creationId xmlns:a16="http://schemas.microsoft.com/office/drawing/2014/main" id="{9F3F5266-E435-4EC0-AB1F-B385E08C7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6021" y="5622324"/>
            <a:ext cx="1235676" cy="123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061663C-90BE-492D-A0BE-47A6976A5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934" y="531342"/>
            <a:ext cx="3690257" cy="5288692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br>
              <a:rPr lang="en-US" b="1" dirty="0"/>
            </a:br>
            <a:r>
              <a:rPr lang="en-US" sz="2700" b="1" dirty="0">
                <a:solidFill>
                  <a:srgbClr val="FFFFFF"/>
                </a:solidFill>
              </a:rPr>
              <a:t>usa </a:t>
            </a:r>
            <a:br>
              <a:rPr lang="en-US" sz="2700" b="1" dirty="0">
                <a:solidFill>
                  <a:srgbClr val="FFFFFF"/>
                </a:solidFill>
              </a:rPr>
            </a:br>
            <a:r>
              <a:rPr lang="en-US" sz="2700" b="1" dirty="0">
                <a:solidFill>
                  <a:srgbClr val="FFFFFF"/>
                </a:solidFill>
              </a:rPr>
              <a:t>ACCREDITATION AND </a:t>
            </a:r>
            <a:br>
              <a:rPr lang="en-US" sz="2700" b="1" dirty="0">
                <a:solidFill>
                  <a:srgbClr val="FFFFFF"/>
                </a:solidFill>
              </a:rPr>
            </a:br>
            <a:r>
              <a:rPr lang="en-US" sz="2700" b="1" dirty="0">
                <a:solidFill>
                  <a:srgbClr val="FFFFFF"/>
                </a:solidFill>
              </a:rPr>
              <a:t>QUALITY ASSURANCE </a:t>
            </a:r>
            <a:br>
              <a:rPr lang="en-US" sz="2700" b="1" dirty="0">
                <a:solidFill>
                  <a:srgbClr val="FFFFFF"/>
                </a:solidFill>
              </a:rPr>
            </a:br>
            <a:r>
              <a:rPr lang="en-US" sz="2700" b="1" dirty="0">
                <a:solidFill>
                  <a:srgbClr val="FFFFFF"/>
                </a:solidFill>
              </a:rPr>
              <a:t>Organizations</a:t>
            </a:r>
            <a:br>
              <a:rPr lang="en-US" sz="2700" b="1" dirty="0">
                <a:solidFill>
                  <a:srgbClr val="FFFFFF"/>
                </a:solidFill>
              </a:rPr>
            </a:br>
            <a:r>
              <a:rPr lang="en-US" sz="2700" b="1" dirty="0">
                <a:solidFill>
                  <a:srgbClr val="FFFFFF"/>
                </a:solidFill>
              </a:rPr>
              <a:t>cont.</a:t>
            </a:r>
            <a:br>
              <a:rPr lang="en-US" sz="2700" b="1" dirty="0">
                <a:solidFill>
                  <a:srgbClr val="FFFFFF"/>
                </a:solidFill>
              </a:rPr>
            </a:br>
            <a:br>
              <a:rPr lang="en-US" b="1" dirty="0">
                <a:solidFill>
                  <a:srgbClr val="FFFFFF"/>
                </a:solidFill>
              </a:rPr>
            </a:br>
            <a:br>
              <a:rPr lang="en-US" sz="2200" b="1" dirty="0">
                <a:solidFill>
                  <a:srgbClr val="FFFFFF"/>
                </a:solidFill>
              </a:rPr>
            </a:br>
            <a:endParaRPr lang="en-US" sz="2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413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06212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F41B6-0FEA-4D0C-B4D4-68EF01715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5594" y="790833"/>
            <a:ext cx="6034827" cy="5365710"/>
          </a:xfrm>
        </p:spPr>
        <p:txBody>
          <a:bodyPr anchor="t">
            <a:normAutofit/>
          </a:bodyPr>
          <a:lstStyle/>
          <a:p>
            <a:pPr lvl="1"/>
            <a:r>
              <a:rPr lang="en-US" sz="2400" dirty="0"/>
              <a:t>ENQA (</a:t>
            </a:r>
            <a:r>
              <a:rPr lang="en-US" sz="2000" dirty="0"/>
              <a:t>EUROPEAN NETWORK FOR QUALITY ASSURANCE</a:t>
            </a:r>
            <a:r>
              <a:rPr lang="en-US" sz="2400" dirty="0"/>
              <a:t>) established in 2007</a:t>
            </a:r>
          </a:p>
          <a:p>
            <a:pPr lvl="2"/>
            <a:r>
              <a:rPr lang="en-US" sz="2200" dirty="0"/>
              <a:t>ESG 2015 :  European standards and guidelines for Quality Assurance in Higher Education Area:</a:t>
            </a:r>
          </a:p>
          <a:p>
            <a:pPr lvl="2"/>
            <a:r>
              <a:rPr lang="en-US" sz="2200" dirty="0"/>
              <a:t>Agencies to become a member of ENQA. </a:t>
            </a:r>
          </a:p>
          <a:p>
            <a:pPr lvl="2"/>
            <a:r>
              <a:rPr lang="en-US" sz="2200" dirty="0"/>
              <a:t>Universities to follow; the internal and external standards for quality assurance</a:t>
            </a:r>
          </a:p>
          <a:p>
            <a:pPr lvl="2"/>
            <a:r>
              <a:rPr lang="en-US" sz="2200" dirty="0"/>
              <a:t>National Accreditation Agencies also follow the quality standards set in ESG</a:t>
            </a:r>
          </a:p>
          <a:p>
            <a:pPr lvl="1"/>
            <a:endParaRPr lang="en-US" dirty="0"/>
          </a:p>
        </p:txBody>
      </p:sp>
      <p:pic>
        <p:nvPicPr>
          <p:cNvPr id="6" name="Picture 2" descr="EuroCHRIE - The Tourism and Hospitality Educators - Posts | Facebook">
            <a:extLst>
              <a:ext uri="{FF2B5EF4-FFF2-40B4-BE49-F238E27FC236}">
                <a16:creationId xmlns:a16="http://schemas.microsoft.com/office/drawing/2014/main" id="{FA39A47B-8E11-40E7-9F7F-B1C728162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6021" y="5622324"/>
            <a:ext cx="1235676" cy="123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FD99657-FF4E-4BD3-A9E9-C9A87F399D9C}"/>
              </a:ext>
            </a:extLst>
          </p:cNvPr>
          <p:cNvSpPr txBox="1">
            <a:spLocks/>
          </p:cNvSpPr>
          <p:nvPr/>
        </p:nvSpPr>
        <p:spPr>
          <a:xfrm>
            <a:off x="0" y="1062682"/>
            <a:ext cx="4062127" cy="52886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FFFFFF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rgbClr val="FFFFFF"/>
                </a:solidFill>
              </a:rPr>
              <a:t>european</a:t>
            </a:r>
            <a:br>
              <a:rPr lang="en-US" sz="2400" b="1" dirty="0">
                <a:solidFill>
                  <a:srgbClr val="FFFFFF"/>
                </a:solidFill>
              </a:rPr>
            </a:br>
            <a:r>
              <a:rPr lang="en-US" sz="2400" b="1" dirty="0">
                <a:solidFill>
                  <a:srgbClr val="FFFFFF"/>
                </a:solidFill>
              </a:rPr>
              <a:t>ACCREDITATION AND </a:t>
            </a:r>
            <a:br>
              <a:rPr lang="en-US" sz="2400" b="1" dirty="0">
                <a:solidFill>
                  <a:srgbClr val="FFFFFF"/>
                </a:solidFill>
              </a:rPr>
            </a:br>
            <a:r>
              <a:rPr lang="en-US" sz="2400" b="1" dirty="0">
                <a:solidFill>
                  <a:srgbClr val="FFFFFF"/>
                </a:solidFill>
              </a:rPr>
              <a:t>QUALITY ASSURANCE </a:t>
            </a: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rgbClr val="FFFFFF"/>
                </a:solidFill>
              </a:rPr>
              <a:t>Organisation</a:t>
            </a:r>
          </a:p>
          <a:p>
            <a:pPr algn="ctr"/>
            <a:endParaRPr lang="en-US" b="1" dirty="0">
              <a:solidFill>
                <a:srgbClr val="FFFFFF"/>
              </a:solidFill>
            </a:endParaRPr>
          </a:p>
          <a:p>
            <a:pPr algn="ctr"/>
            <a:br>
              <a:rPr lang="en-US" sz="2200" b="1" dirty="0">
                <a:solidFill>
                  <a:srgbClr val="FFFFFF"/>
                </a:solidFill>
              </a:rPr>
            </a:br>
            <a:endParaRPr lang="en-US" sz="2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836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06212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B01D8-C5C5-41F7-B1B8-9C1D022197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5594" y="195943"/>
            <a:ext cx="6034827" cy="6007149"/>
          </a:xfrm>
        </p:spPr>
        <p:txBody>
          <a:bodyPr anchor="t">
            <a:normAutofit/>
          </a:bodyPr>
          <a:lstStyle/>
          <a:p>
            <a:pPr lvl="0" fontAlgn="base"/>
            <a:endParaRPr lang="en-US" b="1" dirty="0"/>
          </a:p>
          <a:p>
            <a:pPr lvl="0" fontAlgn="base"/>
            <a:r>
              <a:rPr lang="en-US" b="1" dirty="0"/>
              <a:t>Institutional Level</a:t>
            </a:r>
            <a:r>
              <a:rPr lang="en-US" dirty="0"/>
              <a:t>— There are two kinds of institutional accreditors, regional and national (i.e. EFQM,ACQUIN)</a:t>
            </a:r>
          </a:p>
          <a:p>
            <a:pPr lvl="1"/>
            <a:r>
              <a:rPr lang="en-US" b="1" dirty="0"/>
              <a:t>Regional accreditors</a:t>
            </a:r>
            <a:r>
              <a:rPr lang="en-US" dirty="0"/>
              <a:t> (within a defined geographic region i.e. CEENQA, UNIMED ) </a:t>
            </a:r>
          </a:p>
          <a:p>
            <a:pPr lvl="2"/>
            <a:r>
              <a:rPr lang="en-US" dirty="0"/>
              <a:t>Available as per the country</a:t>
            </a:r>
          </a:p>
          <a:p>
            <a:pPr lvl="1"/>
            <a:r>
              <a:rPr lang="en-US" b="1" dirty="0"/>
              <a:t>National accreditors </a:t>
            </a:r>
            <a:r>
              <a:rPr lang="en-US" dirty="0"/>
              <a:t>(Career related, vocational institutions, and distance education)</a:t>
            </a:r>
          </a:p>
          <a:p>
            <a:pPr lvl="2"/>
            <a:r>
              <a:rPr lang="en-US" dirty="0"/>
              <a:t>Available as per the country</a:t>
            </a:r>
          </a:p>
          <a:p>
            <a:pPr fontAlgn="base">
              <a:buClr>
                <a:srgbClr val="B71E42"/>
              </a:buClr>
            </a:pPr>
            <a:r>
              <a:rPr lang="en-US" b="1" dirty="0"/>
              <a:t>Specialized/Programmatic accreditors (</a:t>
            </a:r>
            <a:r>
              <a:rPr lang="en-US" dirty="0"/>
              <a:t>accredits programs, departments, or schools within a college or university)</a:t>
            </a:r>
          </a:p>
          <a:p>
            <a:pPr lvl="2"/>
            <a:r>
              <a:rPr lang="en-US" dirty="0"/>
              <a:t>Available as per the subject, filed of study (i.e. FIBAA, ENAEE,  RIBA)</a:t>
            </a:r>
          </a:p>
          <a:p>
            <a:pPr lvl="2"/>
            <a:endParaRPr lang="en-US" dirty="0"/>
          </a:p>
        </p:txBody>
      </p:sp>
      <p:pic>
        <p:nvPicPr>
          <p:cNvPr id="6" name="Picture 2" descr="EuroCHRIE - The Tourism and Hospitality Educators - Posts | Facebook">
            <a:extLst>
              <a:ext uri="{FF2B5EF4-FFF2-40B4-BE49-F238E27FC236}">
                <a16:creationId xmlns:a16="http://schemas.microsoft.com/office/drawing/2014/main" id="{9F3F5266-E435-4EC0-AB1F-B385E08C7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6021" y="5622324"/>
            <a:ext cx="1235676" cy="123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061663C-90BE-492D-A0BE-47A6976A5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934" y="531342"/>
            <a:ext cx="3690257" cy="5288692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br>
              <a:rPr lang="en-US" b="1" dirty="0"/>
            </a:br>
            <a:r>
              <a:rPr lang="en-US" sz="2700" b="1" dirty="0">
                <a:solidFill>
                  <a:srgbClr val="FFFFFF"/>
                </a:solidFill>
              </a:rPr>
              <a:t>european</a:t>
            </a:r>
            <a:br>
              <a:rPr lang="en-US" sz="2700" b="1" dirty="0">
                <a:solidFill>
                  <a:srgbClr val="FFFFFF"/>
                </a:solidFill>
              </a:rPr>
            </a:br>
            <a:r>
              <a:rPr lang="en-US" sz="2700" b="1" dirty="0">
                <a:solidFill>
                  <a:srgbClr val="FFFFFF"/>
                </a:solidFill>
              </a:rPr>
              <a:t>ACCREDITATION AND </a:t>
            </a:r>
            <a:br>
              <a:rPr lang="en-US" sz="2700" b="1" dirty="0">
                <a:solidFill>
                  <a:srgbClr val="FFFFFF"/>
                </a:solidFill>
              </a:rPr>
            </a:br>
            <a:r>
              <a:rPr lang="en-US" sz="2700" b="1" dirty="0">
                <a:solidFill>
                  <a:srgbClr val="FFFFFF"/>
                </a:solidFill>
              </a:rPr>
              <a:t>QUALITY ASSURANCE </a:t>
            </a:r>
            <a:br>
              <a:rPr lang="en-US" sz="2700" b="1" dirty="0">
                <a:solidFill>
                  <a:srgbClr val="FFFFFF"/>
                </a:solidFill>
              </a:rPr>
            </a:br>
            <a:r>
              <a:rPr lang="en-US" sz="2700" b="1" dirty="0">
                <a:solidFill>
                  <a:srgbClr val="FFFFFF"/>
                </a:solidFill>
              </a:rPr>
              <a:t>Organisation</a:t>
            </a:r>
            <a:br>
              <a:rPr lang="en-US" sz="2700" b="1" dirty="0">
                <a:solidFill>
                  <a:srgbClr val="FFFFFF"/>
                </a:solidFill>
              </a:rPr>
            </a:br>
            <a:br>
              <a:rPr lang="en-US" sz="2700" b="1" dirty="0">
                <a:solidFill>
                  <a:schemeClr val="bg1"/>
                </a:solidFill>
              </a:rPr>
            </a:br>
            <a:r>
              <a:rPr lang="en-US" sz="2700" b="1" dirty="0">
                <a:solidFill>
                  <a:schemeClr val="bg1"/>
                </a:solidFill>
              </a:rPr>
              <a:t> (cont.)</a:t>
            </a:r>
            <a:br>
              <a:rPr lang="en-US" sz="2700" b="1" dirty="0"/>
            </a:br>
            <a:br>
              <a:rPr lang="en-US" b="1" dirty="0">
                <a:solidFill>
                  <a:srgbClr val="FFFFFF"/>
                </a:solidFill>
              </a:rPr>
            </a:br>
            <a:br>
              <a:rPr lang="en-US" b="1" dirty="0">
                <a:solidFill>
                  <a:srgbClr val="FFFFFF"/>
                </a:solidFill>
              </a:rPr>
            </a:br>
            <a:br>
              <a:rPr lang="en-US" b="1" dirty="0">
                <a:solidFill>
                  <a:srgbClr val="FFFFFF"/>
                </a:solidFill>
              </a:rPr>
            </a:br>
            <a:br>
              <a:rPr lang="en-US" sz="2200" b="1" dirty="0">
                <a:solidFill>
                  <a:srgbClr val="FFFFFF"/>
                </a:solidFill>
              </a:rPr>
            </a:br>
            <a:endParaRPr lang="en-US" sz="2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86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06212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1C4734-E42B-4720-BC75-D08FB1919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772" y="924382"/>
            <a:ext cx="3189514" cy="4584527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br>
              <a:rPr lang="en-US" sz="2500" b="1" dirty="0">
                <a:solidFill>
                  <a:schemeClr val="bg1"/>
                </a:solidFill>
              </a:rPr>
            </a:br>
            <a:r>
              <a:rPr lang="en-US" sz="2500" b="1" dirty="0">
                <a:solidFill>
                  <a:schemeClr val="bg1"/>
                </a:solidFill>
              </a:rPr>
              <a:t>global </a:t>
            </a:r>
            <a:br>
              <a:rPr lang="en-US" sz="2500" b="1" dirty="0">
                <a:solidFill>
                  <a:schemeClr val="bg1"/>
                </a:solidFill>
              </a:rPr>
            </a:br>
            <a:r>
              <a:rPr lang="en-US" sz="2500" b="1" dirty="0">
                <a:solidFill>
                  <a:schemeClr val="bg1"/>
                </a:solidFill>
              </a:rPr>
              <a:t>tOURISM &amp; HOSPITALITY ACCREDITATION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F41B6-0FEA-4D0C-B4D4-68EF01715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5594" y="801719"/>
            <a:ext cx="6034827" cy="5365710"/>
          </a:xfrm>
        </p:spPr>
        <p:txBody>
          <a:bodyPr anchor="t">
            <a:normAutofit fontScale="92500" lnSpcReduction="20000"/>
          </a:bodyPr>
          <a:lstStyle/>
          <a:p>
            <a:r>
              <a:rPr lang="en-US" dirty="0">
                <a:effectLst/>
              </a:rPr>
              <a:t>INTERNATIONAL LEVEL</a:t>
            </a:r>
          </a:p>
          <a:p>
            <a:pPr lvl="1"/>
            <a:r>
              <a:rPr lang="en-US" dirty="0"/>
              <a:t>TEDQUAL (Tourism Education Quality) EU</a:t>
            </a:r>
          </a:p>
          <a:p>
            <a:pPr lvl="1"/>
            <a:r>
              <a:rPr lang="en-US" dirty="0"/>
              <a:t>DEAC (Distance Education Accreditation Council) USA</a:t>
            </a:r>
          </a:p>
          <a:p>
            <a:pPr lvl="1"/>
            <a:r>
              <a:rPr lang="en-US" dirty="0"/>
              <a:t>QUALITY MATTERS (Online) USA</a:t>
            </a:r>
          </a:p>
          <a:p>
            <a:pPr lvl="1"/>
            <a:r>
              <a:rPr lang="en-US" dirty="0"/>
              <a:t>IACBE - USA</a:t>
            </a:r>
          </a:p>
          <a:p>
            <a:pPr lvl="1"/>
            <a:r>
              <a:rPr lang="en-US" dirty="0"/>
              <a:t>ACBSP - USA</a:t>
            </a:r>
          </a:p>
          <a:p>
            <a:pPr lvl="1"/>
            <a:r>
              <a:rPr lang="en-US" dirty="0"/>
              <a:t>AACSB - USA</a:t>
            </a:r>
          </a:p>
          <a:p>
            <a:r>
              <a:rPr lang="en-US" dirty="0"/>
              <a:t>REGIONAL &amp; NATIONAL  LEVEL</a:t>
            </a:r>
          </a:p>
          <a:p>
            <a:pPr lvl="1"/>
            <a:r>
              <a:rPr lang="en-US" dirty="0"/>
              <a:t>COAPRT (Council on Accreditation for Parks, Recreation, Tourism and Related Professions) USA</a:t>
            </a:r>
          </a:p>
          <a:p>
            <a:pPr lvl="1"/>
            <a:r>
              <a:rPr lang="en-US" dirty="0"/>
              <a:t>ACPHA (Accreditation Commission for Programs in Hospitality Administration) USA</a:t>
            </a:r>
          </a:p>
          <a:p>
            <a:pPr lvl="1"/>
            <a:r>
              <a:rPr lang="en-US" dirty="0"/>
              <a:t>INSTITUTE OF HOSPITALITY  (UK)</a:t>
            </a:r>
          </a:p>
          <a:p>
            <a:pPr lvl="1"/>
            <a:r>
              <a:rPr lang="en-US" dirty="0"/>
              <a:t>IACBE - USA</a:t>
            </a:r>
          </a:p>
          <a:p>
            <a:pPr lvl="1"/>
            <a:r>
              <a:rPr lang="en-US" dirty="0"/>
              <a:t>ACBSP - USA</a:t>
            </a:r>
          </a:p>
          <a:p>
            <a:pPr lvl="1"/>
            <a:r>
              <a:rPr lang="en-US" dirty="0"/>
              <a:t>AACSB - USA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6" name="Picture 2" descr="EuroCHRIE - The Tourism and Hospitality Educators - Posts | Facebook">
            <a:extLst>
              <a:ext uri="{FF2B5EF4-FFF2-40B4-BE49-F238E27FC236}">
                <a16:creationId xmlns:a16="http://schemas.microsoft.com/office/drawing/2014/main" id="{DD19C03D-0EB7-4564-9840-833042390D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6021" y="5622324"/>
            <a:ext cx="1235676" cy="123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2143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06212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F41B6-0FEA-4D0C-B4D4-68EF01715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5594" y="801719"/>
            <a:ext cx="6034827" cy="5365710"/>
          </a:xfrm>
        </p:spPr>
        <p:txBody>
          <a:bodyPr anchor="t">
            <a:normAutofit/>
          </a:bodyPr>
          <a:lstStyle/>
          <a:p>
            <a:r>
              <a:rPr lang="en-US" dirty="0"/>
              <a:t>PROGRAMMATIC / THEMATIC Accreditation</a:t>
            </a:r>
          </a:p>
          <a:p>
            <a:pPr marL="0" indent="0">
              <a:buNone/>
            </a:pPr>
            <a:r>
              <a:rPr lang="en-US" dirty="0"/>
              <a:t>             (Tourism, Hospitality, Business)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TEDQUAL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COAPRT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ACPHA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INSTITUTE OF HOSPITALITY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IACBE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ACBSP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AACSB</a:t>
            </a:r>
          </a:p>
          <a:p>
            <a:pPr lvl="1"/>
            <a:endParaRPr lang="en-US" b="1" dirty="0"/>
          </a:p>
          <a:p>
            <a:pPr lvl="1"/>
            <a:endParaRPr lang="en-US" dirty="0"/>
          </a:p>
        </p:txBody>
      </p:sp>
      <p:pic>
        <p:nvPicPr>
          <p:cNvPr id="6" name="Picture 2" descr="EuroCHRIE - The Tourism and Hospitality Educators - Posts | Facebook">
            <a:extLst>
              <a:ext uri="{FF2B5EF4-FFF2-40B4-BE49-F238E27FC236}">
                <a16:creationId xmlns:a16="http://schemas.microsoft.com/office/drawing/2014/main" id="{DD19C03D-0EB7-4564-9840-833042390D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6021" y="5622324"/>
            <a:ext cx="1235676" cy="123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4296D8C-A178-4C73-B4B1-FD8CAC80F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86" y="1185647"/>
            <a:ext cx="3276600" cy="4584527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br>
              <a:rPr lang="en-US" sz="2500" dirty="0">
                <a:solidFill>
                  <a:schemeClr val="bg1"/>
                </a:solidFill>
              </a:rPr>
            </a:br>
            <a:r>
              <a:rPr lang="en-US" sz="2500" b="1" dirty="0">
                <a:solidFill>
                  <a:schemeClr val="bg1"/>
                </a:solidFill>
              </a:rPr>
              <a:t>TOURISM &amp; HOSPITALITY ACCREDITATION</a:t>
            </a:r>
          </a:p>
        </p:txBody>
      </p:sp>
    </p:spTree>
    <p:extLst>
      <p:ext uri="{BB962C8B-B14F-4D97-AF65-F5344CB8AC3E}">
        <p14:creationId xmlns:p14="http://schemas.microsoft.com/office/powerpoint/2010/main" val="576111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06212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1C4734-E42B-4720-BC75-D08FB1919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514" y="674914"/>
            <a:ext cx="3820885" cy="5149689"/>
          </a:xfrm>
        </p:spPr>
        <p:txBody>
          <a:bodyPr>
            <a:normAutofit/>
          </a:bodyPr>
          <a:lstStyle/>
          <a:p>
            <a:pPr marL="457200" lvl="1" indent="0" algn="ctr">
              <a:lnSpc>
                <a:spcPct val="150000"/>
              </a:lnSpc>
              <a:buNone/>
            </a:pPr>
            <a:r>
              <a:rPr lang="en-US" sz="2400" b="1" dirty="0"/>
              <a:t> </a:t>
            </a:r>
            <a:r>
              <a:rPr lang="en-US" sz="2400" b="1" dirty="0">
                <a:solidFill>
                  <a:schemeClr val="bg1"/>
                </a:solidFill>
              </a:rPr>
              <a:t>5. </a:t>
            </a:r>
            <a:br>
              <a:rPr lang="en-US" sz="2400" b="1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WHAT ARE THE   </a:t>
            </a:r>
            <a:br>
              <a:rPr lang="en-US" sz="2400" b="1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     CHALLENGES &amp;   </a:t>
            </a:r>
            <a:br>
              <a:rPr lang="en-US" sz="2400" b="1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     IMPACTS FOR INTERNATIONAL HIGHER EDUCATION</a:t>
            </a:r>
            <a:br>
              <a:rPr lang="en-US" sz="2400" b="1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(POST  COVID -19)</a:t>
            </a:r>
            <a:br>
              <a:rPr lang="en-US" sz="2400" b="1" dirty="0"/>
            </a:br>
            <a:endParaRPr lang="en-US" sz="25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F41B6-0FEA-4D0C-B4D4-68EF01715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5594" y="259492"/>
            <a:ext cx="6034827" cy="6450227"/>
          </a:xfrm>
        </p:spPr>
        <p:txBody>
          <a:bodyPr anchor="t">
            <a:normAutofit/>
          </a:bodyPr>
          <a:lstStyle/>
          <a:p>
            <a:pPr algn="ctr"/>
            <a:endParaRPr lang="en-US" sz="2800" b="1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2" descr="EuroCHRIE - The Tourism and Hospitality Educators - Posts | Facebook">
            <a:extLst>
              <a:ext uri="{FF2B5EF4-FFF2-40B4-BE49-F238E27FC236}">
                <a16:creationId xmlns:a16="http://schemas.microsoft.com/office/drawing/2014/main" id="{BF914D98-775B-4FA6-96CE-5A84A850E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6021" y="5622324"/>
            <a:ext cx="1235676" cy="123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A44B593-1182-4FC5-A3CF-A44244353762}"/>
              </a:ext>
            </a:extLst>
          </p:cNvPr>
          <p:cNvSpPr txBox="1">
            <a:spLocks/>
          </p:cNvSpPr>
          <p:nvPr/>
        </p:nvSpPr>
        <p:spPr>
          <a:xfrm>
            <a:off x="4857994" y="411892"/>
            <a:ext cx="6034827" cy="645022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2400" b="1" dirty="0"/>
              <a:t>   </a:t>
            </a:r>
          </a:p>
          <a:p>
            <a:pPr marL="457200" lvl="1" indent="0">
              <a:buNone/>
            </a:pPr>
            <a:r>
              <a:rPr lang="en-US" sz="2400" dirty="0"/>
              <a:t>Immediate / Medium / Long term impacts:</a:t>
            </a:r>
          </a:p>
          <a:p>
            <a:pPr marL="457200" lvl="1" indent="0">
              <a:buNone/>
            </a:pPr>
            <a:endParaRPr lang="en-US" sz="2400" dirty="0"/>
          </a:p>
          <a:p>
            <a:pPr lvl="1"/>
            <a:r>
              <a:rPr lang="en-US" sz="2400" dirty="0"/>
              <a:t>Instructional challenges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Institutional / structural challenges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Societal structural challenges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Regulatory challenges</a:t>
            </a:r>
          </a:p>
          <a:p>
            <a:pPr marL="0" indent="0" algn="ctr">
              <a:buNone/>
            </a:pPr>
            <a:endParaRPr lang="en-US" sz="2800" dirty="0"/>
          </a:p>
          <a:p>
            <a:pPr algn="ctr"/>
            <a:endParaRPr lang="en-US" sz="28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463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06212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B01D8-C5C5-41F7-B1B8-9C1D022197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5594" y="936167"/>
            <a:ext cx="6034827" cy="5852689"/>
          </a:xfrm>
        </p:spPr>
        <p:txBody>
          <a:bodyPr anchor="t">
            <a:normAutofit/>
          </a:bodyPr>
          <a:lstStyle/>
          <a:p>
            <a:r>
              <a:rPr lang="en-US" sz="2400" dirty="0"/>
              <a:t>Coronavirus-specific information guidelines</a:t>
            </a:r>
          </a:p>
          <a:p>
            <a:r>
              <a:rPr lang="en-US" sz="2400" dirty="0"/>
              <a:t>Increase of online teaching and learning</a:t>
            </a:r>
          </a:p>
          <a:p>
            <a:r>
              <a:rPr lang="en-US" sz="2400" dirty="0"/>
              <a:t>Online Advising / counseling</a:t>
            </a:r>
          </a:p>
          <a:p>
            <a:r>
              <a:rPr lang="en-US" sz="2400" dirty="0"/>
              <a:t>international students have been unable to travel to their campuses or home</a:t>
            </a:r>
          </a:p>
          <a:p>
            <a:r>
              <a:rPr lang="en-US" sz="2400" dirty="0"/>
              <a:t>Study abroad programmes have been cancelled.</a:t>
            </a:r>
          </a:p>
          <a:p>
            <a:r>
              <a:rPr lang="en-US" sz="2400" dirty="0"/>
              <a:t>Internships cancelled</a:t>
            </a:r>
          </a:p>
          <a:p>
            <a:r>
              <a:rPr lang="en-US" sz="2400" dirty="0"/>
              <a:t>Reimbursement / Deferals</a:t>
            </a:r>
          </a:p>
          <a:p>
            <a:endParaRPr lang="en-US" sz="2400" dirty="0"/>
          </a:p>
          <a:p>
            <a:endParaRPr lang="en-US" dirty="0"/>
          </a:p>
        </p:txBody>
      </p:sp>
      <p:pic>
        <p:nvPicPr>
          <p:cNvPr id="6" name="Picture 2" descr="EuroCHRIE - The Tourism and Hospitality Educators - Posts | Facebook">
            <a:extLst>
              <a:ext uri="{FF2B5EF4-FFF2-40B4-BE49-F238E27FC236}">
                <a16:creationId xmlns:a16="http://schemas.microsoft.com/office/drawing/2014/main" id="{42137406-D620-4001-AACE-DA3BAFF17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6021" y="5622324"/>
            <a:ext cx="1235676" cy="123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7B180158-7A47-417D-BDEC-CF4362D20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301" y="674914"/>
            <a:ext cx="3336196" cy="5149689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chemeClr val="bg1"/>
                </a:solidFill>
              </a:rPr>
              <a:t>WHAT ARE THE   </a:t>
            </a:r>
            <a:br>
              <a:rPr lang="en-US" sz="2800" b="1" dirty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     CHALLENGES &amp;   </a:t>
            </a:r>
            <a:br>
              <a:rPr lang="en-US" sz="2800" b="1" dirty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     IMPACTS FOR INTERNATIONAL HIGHER EDUCATION</a:t>
            </a:r>
            <a:br>
              <a:rPr lang="en-US" sz="2800" b="1" dirty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(POST  COVID -19)</a:t>
            </a:r>
            <a:br>
              <a:rPr lang="en-US" sz="2800" b="1" dirty="0"/>
            </a:br>
            <a:r>
              <a:rPr lang="en-US" sz="2800" b="1" dirty="0">
                <a:solidFill>
                  <a:schemeClr val="bg1"/>
                </a:solidFill>
              </a:rPr>
              <a:t>cont.</a:t>
            </a:r>
            <a:br>
              <a:rPr lang="en-US" sz="2500" b="1" dirty="0">
                <a:solidFill>
                  <a:srgbClr val="FFFFFF"/>
                </a:solidFill>
              </a:rPr>
            </a:br>
            <a:endParaRPr lang="en-US" sz="25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974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06212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B01D8-C5C5-41F7-B1B8-9C1D022197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5594" y="642551"/>
            <a:ext cx="6034827" cy="5894173"/>
          </a:xfrm>
        </p:spPr>
        <p:txBody>
          <a:bodyPr anchor="t">
            <a:normAutofit/>
          </a:bodyPr>
          <a:lstStyle/>
          <a:p>
            <a:r>
              <a:rPr lang="en-US" dirty="0"/>
              <a:t> </a:t>
            </a:r>
            <a:r>
              <a:rPr lang="en-US" sz="2400" dirty="0"/>
              <a:t>More diverse international student recruitment policy</a:t>
            </a:r>
          </a:p>
          <a:p>
            <a:r>
              <a:rPr lang="en-US" sz="2400" dirty="0"/>
              <a:t>Reducing dependence on major countries (i.e. China)</a:t>
            </a:r>
          </a:p>
          <a:p>
            <a:r>
              <a:rPr lang="en-US" sz="2400" dirty="0"/>
              <a:t>Inbound and outbound mobility effects</a:t>
            </a:r>
          </a:p>
          <a:p>
            <a:r>
              <a:rPr lang="en-US" sz="2400" dirty="0"/>
              <a:t>Safety Certification vs  Accreditation</a:t>
            </a:r>
          </a:p>
          <a:p>
            <a:r>
              <a:rPr lang="en-US" sz="2400" dirty="0"/>
              <a:t>Campus health and wellness</a:t>
            </a:r>
          </a:p>
          <a:p>
            <a:r>
              <a:rPr lang="en-US" sz="2400" dirty="0"/>
              <a:t>prospective students have been unable to take examinations </a:t>
            </a:r>
          </a:p>
          <a:p>
            <a:r>
              <a:rPr lang="en-US" sz="2400" dirty="0"/>
              <a:t>New admission criteria</a:t>
            </a:r>
          </a:p>
          <a:p>
            <a:endParaRPr lang="en-US" sz="24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2" descr="EuroCHRIE - The Tourism and Hospitality Educators - Posts | Facebook">
            <a:extLst>
              <a:ext uri="{FF2B5EF4-FFF2-40B4-BE49-F238E27FC236}">
                <a16:creationId xmlns:a16="http://schemas.microsoft.com/office/drawing/2014/main" id="{4EE8A60E-5A9C-47AE-896D-3D93986C7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6021" y="5622324"/>
            <a:ext cx="1235676" cy="123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8FBDEFA-84B9-4CFF-8C3C-EE8BF2B40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71" y="674914"/>
            <a:ext cx="3098525" cy="5149689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</a:rPr>
              <a:t>WHAT ARE THE   </a:t>
            </a:r>
            <a:br>
              <a:rPr lang="en-US" sz="2400" b="1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     CHALLENGES &amp;   </a:t>
            </a:r>
            <a:br>
              <a:rPr lang="en-US" sz="2400" b="1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     IMPACTS FOR INTERNATIONAL HIGHER EDUCATION</a:t>
            </a:r>
            <a:br>
              <a:rPr lang="en-US" sz="2400" b="1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(POST  COVID -19)</a:t>
            </a:r>
            <a:br>
              <a:rPr lang="en-US" sz="2400" b="1" dirty="0"/>
            </a:br>
            <a:r>
              <a:rPr lang="en-US" sz="2400" b="1" dirty="0">
                <a:solidFill>
                  <a:schemeClr val="bg1"/>
                </a:solidFill>
              </a:rPr>
              <a:t>cont.</a:t>
            </a:r>
            <a:endParaRPr lang="en-US" sz="25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921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06212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B01D8-C5C5-41F7-B1B8-9C1D022197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5594" y="464947"/>
            <a:ext cx="6034827" cy="6227805"/>
          </a:xfrm>
        </p:spPr>
        <p:txBody>
          <a:bodyPr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New travel bans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New visa issues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New teaching methods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New assessment methods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New fee structures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Scholarship / Loan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New funding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New closures / mergers</a:t>
            </a:r>
          </a:p>
          <a:p>
            <a:endParaRPr lang="en-US" dirty="0"/>
          </a:p>
        </p:txBody>
      </p:sp>
      <p:pic>
        <p:nvPicPr>
          <p:cNvPr id="6" name="Picture 2" descr="EuroCHRIE - The Tourism and Hospitality Educators - Posts | Facebook">
            <a:extLst>
              <a:ext uri="{FF2B5EF4-FFF2-40B4-BE49-F238E27FC236}">
                <a16:creationId xmlns:a16="http://schemas.microsoft.com/office/drawing/2014/main" id="{4EE8A60E-5A9C-47AE-896D-3D93986C7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6021" y="5622324"/>
            <a:ext cx="1235676" cy="123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8FBDEFA-84B9-4CFF-8C3C-EE8BF2B40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71" y="674914"/>
            <a:ext cx="3098525" cy="5149689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br>
              <a:rPr lang="en-US" sz="2500" dirty="0">
                <a:solidFill>
                  <a:schemeClr val="bg1"/>
                </a:solidFill>
              </a:rPr>
            </a:br>
            <a:r>
              <a:rPr lang="en-US" sz="2500" b="1" dirty="0">
                <a:solidFill>
                  <a:schemeClr val="bg1"/>
                </a:solidFill>
              </a:rPr>
              <a:t>INTERNATIONAL HIGHER EDUCATION</a:t>
            </a:r>
            <a:br>
              <a:rPr lang="en-US" sz="2500" b="1" dirty="0">
                <a:solidFill>
                  <a:schemeClr val="bg1"/>
                </a:solidFill>
              </a:rPr>
            </a:br>
            <a:r>
              <a:rPr lang="en-US" sz="2500" b="1" dirty="0">
                <a:solidFill>
                  <a:schemeClr val="bg1"/>
                </a:solidFill>
              </a:rPr>
              <a:t>&amp; </a:t>
            </a:r>
            <a:br>
              <a:rPr lang="en-US" sz="2500" b="1" dirty="0">
                <a:solidFill>
                  <a:schemeClr val="bg1"/>
                </a:solidFill>
              </a:rPr>
            </a:br>
            <a:r>
              <a:rPr lang="en-US" sz="2500" b="1" dirty="0">
                <a:solidFill>
                  <a:schemeClr val="bg1"/>
                </a:solidFill>
              </a:rPr>
              <a:t>post covid-19</a:t>
            </a:r>
            <a:br>
              <a:rPr lang="en-US" sz="2500" dirty="0">
                <a:solidFill>
                  <a:srgbClr val="FFFFFF"/>
                </a:solidFill>
              </a:rPr>
            </a:br>
            <a:r>
              <a:rPr lang="en-US" sz="2500" b="1" dirty="0">
                <a:solidFill>
                  <a:srgbClr val="FFFFFF"/>
                </a:solidFill>
              </a:rPr>
              <a:t>(CONT.)</a:t>
            </a:r>
            <a:br>
              <a:rPr lang="en-US" sz="2500" dirty="0">
                <a:solidFill>
                  <a:srgbClr val="FFFFFF"/>
                </a:solidFill>
              </a:rPr>
            </a:br>
            <a:endParaRPr lang="en-US" sz="2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366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06212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F41B6-0FEA-4D0C-B4D4-68EF01715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5594" y="317500"/>
            <a:ext cx="6034827" cy="622300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sz="2400" dirty="0"/>
              <a:t>Quality Assurance &amp; Internationalization </a:t>
            </a:r>
          </a:p>
          <a:p>
            <a:pPr lvl="1"/>
            <a:r>
              <a:rPr lang="en-US" sz="2400" dirty="0"/>
              <a:t>Raising awareness</a:t>
            </a:r>
          </a:p>
          <a:p>
            <a:pPr lvl="1"/>
            <a:r>
              <a:rPr lang="en-US" sz="2400" dirty="0"/>
              <a:t>Risk management</a:t>
            </a:r>
          </a:p>
          <a:p>
            <a:pPr lvl="1"/>
            <a:r>
              <a:rPr lang="en-US" sz="2400" dirty="0"/>
              <a:t>Crisis response strategies</a:t>
            </a:r>
          </a:p>
          <a:p>
            <a:pPr lvl="1"/>
            <a:r>
              <a:rPr lang="en-US" sz="2400" dirty="0"/>
              <a:t>Sustainability efforts</a:t>
            </a:r>
          </a:p>
          <a:p>
            <a:pPr marL="0" indent="0">
              <a:buNone/>
            </a:pPr>
            <a:r>
              <a:rPr lang="en-US" sz="2600" dirty="0"/>
              <a:t>  Collaboration with:</a:t>
            </a:r>
          </a:p>
          <a:p>
            <a:pPr lvl="1"/>
            <a:r>
              <a:rPr lang="en-US" sz="2400" dirty="0"/>
              <a:t>education providers,</a:t>
            </a:r>
          </a:p>
          <a:p>
            <a:pPr lvl="1"/>
            <a:r>
              <a:rPr lang="en-US" sz="2400" dirty="0"/>
              <a:t>government, </a:t>
            </a:r>
          </a:p>
          <a:p>
            <a:pPr lvl="1"/>
            <a:r>
              <a:rPr lang="en-US" sz="2400" dirty="0"/>
              <a:t>city councils,</a:t>
            </a:r>
          </a:p>
          <a:p>
            <a:pPr lvl="1"/>
            <a:r>
              <a:rPr lang="en-US" sz="2400" dirty="0"/>
              <a:t> international student associations,</a:t>
            </a:r>
          </a:p>
          <a:p>
            <a:pPr lvl="1"/>
            <a:r>
              <a:rPr lang="en-US" sz="2400" dirty="0"/>
              <a:t>accreditation organizations,</a:t>
            </a:r>
          </a:p>
          <a:p>
            <a:pPr lvl="1"/>
            <a:r>
              <a:rPr lang="en-US" sz="2400" dirty="0"/>
              <a:t>professional organizations.</a:t>
            </a:r>
          </a:p>
        </p:txBody>
      </p:sp>
      <p:pic>
        <p:nvPicPr>
          <p:cNvPr id="6" name="Picture 2" descr="EuroCHRIE - The Tourism and Hospitality Educators - Posts | Facebook">
            <a:extLst>
              <a:ext uri="{FF2B5EF4-FFF2-40B4-BE49-F238E27FC236}">
                <a16:creationId xmlns:a16="http://schemas.microsoft.com/office/drawing/2014/main" id="{4B1A7421-8EE9-466E-9FCF-E80039933C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6021" y="5622324"/>
            <a:ext cx="1235676" cy="123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43BD4AC7-036D-4E8B-8D0D-43DBD5BB80BB}"/>
              </a:ext>
            </a:extLst>
          </p:cNvPr>
          <p:cNvSpPr txBox="1">
            <a:spLocks/>
          </p:cNvSpPr>
          <p:nvPr/>
        </p:nvSpPr>
        <p:spPr>
          <a:xfrm>
            <a:off x="0" y="942936"/>
            <a:ext cx="4062127" cy="52886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FFFFFF"/>
              </a:solidFill>
            </a:endParaRP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FFFFFF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rgbClr val="FFFFFF"/>
                </a:solidFill>
              </a:rPr>
              <a:t>6. </a:t>
            </a: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rgbClr val="FFFFFF"/>
                </a:solidFill>
              </a:rPr>
              <a:t>conclusion &amp; recommendations</a:t>
            </a:r>
          </a:p>
          <a:p>
            <a:pPr algn="ctr">
              <a:lnSpc>
                <a:spcPct val="150000"/>
              </a:lnSpc>
            </a:pPr>
            <a:br>
              <a:rPr lang="en-US" sz="2400" b="1" dirty="0">
                <a:solidFill>
                  <a:srgbClr val="FFFFFF"/>
                </a:solidFill>
              </a:rPr>
            </a:br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98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06212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F41B6-0FEA-4D0C-B4D4-68EF01715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5594" y="393700"/>
            <a:ext cx="6034827" cy="6311899"/>
          </a:xfrm>
        </p:spPr>
        <p:txBody>
          <a:bodyPr anchor="t">
            <a:normAutofit fontScale="92500"/>
          </a:bodyPr>
          <a:lstStyle/>
          <a:p>
            <a:pPr marL="0" indent="0">
              <a:buNone/>
            </a:pPr>
            <a:r>
              <a:rPr lang="en-US" sz="2600" dirty="0"/>
              <a:t>  Quality Assurance &amp; Internationalization </a:t>
            </a:r>
          </a:p>
          <a:p>
            <a:pPr lvl="1"/>
            <a:r>
              <a:rPr lang="en-US" sz="2400" dirty="0"/>
              <a:t>Academic Quality</a:t>
            </a:r>
          </a:p>
          <a:p>
            <a:pPr lvl="1"/>
            <a:r>
              <a:rPr lang="en-US" sz="2400" dirty="0"/>
              <a:t>Updated Curriculum</a:t>
            </a:r>
          </a:p>
          <a:p>
            <a:pPr lvl="1"/>
            <a:r>
              <a:rPr lang="en-US" sz="2400" dirty="0"/>
              <a:t>Micro credentials </a:t>
            </a:r>
          </a:p>
          <a:p>
            <a:pPr lvl="1"/>
            <a:r>
              <a:rPr lang="en-US" sz="2400" dirty="0"/>
              <a:t>ODBL (Online Distance Blended Learning)</a:t>
            </a:r>
          </a:p>
          <a:p>
            <a:pPr lvl="1"/>
            <a:r>
              <a:rPr lang="en-US" sz="2400" dirty="0"/>
              <a:t>CPD (Continuous Professional Development)</a:t>
            </a:r>
          </a:p>
          <a:p>
            <a:pPr lvl="1"/>
            <a:r>
              <a:rPr lang="en-US" sz="2400" dirty="0"/>
              <a:t>Evaluation / assessment of  Online programs</a:t>
            </a:r>
          </a:p>
          <a:p>
            <a:pPr lvl="1"/>
            <a:r>
              <a:rPr lang="en-US" sz="2400" dirty="0"/>
              <a:t>LMS (Learning Management System) i.e. CANVAS, WHITEBOARD etc.)               </a:t>
            </a:r>
          </a:p>
          <a:p>
            <a:pPr lvl="1"/>
            <a:r>
              <a:rPr lang="en-US" sz="2400" dirty="0"/>
              <a:t>Setting new standards and regulatory  measures to ensure the quality enhancement </a:t>
            </a:r>
          </a:p>
          <a:p>
            <a:pPr lvl="1"/>
            <a:r>
              <a:rPr lang="en-US" sz="2400" dirty="0"/>
              <a:t>Measures towards being international</a:t>
            </a:r>
          </a:p>
        </p:txBody>
      </p:sp>
      <p:pic>
        <p:nvPicPr>
          <p:cNvPr id="6" name="Picture 2" descr="EuroCHRIE - The Tourism and Hospitality Educators - Posts | Facebook">
            <a:extLst>
              <a:ext uri="{FF2B5EF4-FFF2-40B4-BE49-F238E27FC236}">
                <a16:creationId xmlns:a16="http://schemas.microsoft.com/office/drawing/2014/main" id="{FA39A47B-8E11-40E7-9F7F-B1C728162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6021" y="5622324"/>
            <a:ext cx="1235676" cy="123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FD99657-FF4E-4BD3-A9E9-C9A87F399D9C}"/>
              </a:ext>
            </a:extLst>
          </p:cNvPr>
          <p:cNvSpPr txBox="1">
            <a:spLocks/>
          </p:cNvSpPr>
          <p:nvPr/>
        </p:nvSpPr>
        <p:spPr>
          <a:xfrm>
            <a:off x="0" y="1062682"/>
            <a:ext cx="4062127" cy="52886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br>
              <a:rPr lang="en-US" b="1" dirty="0">
                <a:solidFill>
                  <a:srgbClr val="FFFFFF"/>
                </a:solidFill>
              </a:rPr>
            </a:br>
            <a:r>
              <a:rPr lang="en-US" sz="2400" b="1" dirty="0">
                <a:solidFill>
                  <a:srgbClr val="FFFFFF"/>
                </a:solidFill>
              </a:rPr>
              <a:t>conclusion &amp; recommendations</a:t>
            </a: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rgbClr val="FFFFFF"/>
                </a:solidFill>
              </a:rPr>
              <a:t>(CONT.)</a:t>
            </a:r>
            <a:br>
              <a:rPr lang="en-US" sz="2400" b="1" dirty="0">
                <a:solidFill>
                  <a:srgbClr val="FFFFFF"/>
                </a:solidFill>
              </a:rPr>
            </a:br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149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06212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61640D-987C-4921-AFA8-9A39D4060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714" y="1033242"/>
            <a:ext cx="3679371" cy="4584527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br>
              <a:rPr lang="en-US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ACCREDITATION</a:t>
            </a:r>
            <a:br>
              <a:rPr lang="en-US" sz="2400" b="1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&amp;</a:t>
            </a:r>
            <a:br>
              <a:rPr lang="en-US" sz="2400" b="1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INTERNATIONAL HIGHER EDUCATION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1D0E4-24B7-4E8A-B78F-B05C31BD4F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5594" y="1240077"/>
            <a:ext cx="6034827" cy="4916465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THANK YOU</a:t>
            </a:r>
          </a:p>
          <a:p>
            <a:pPr marL="0" indent="0" algn="ctr">
              <a:buNone/>
            </a:pPr>
            <a:r>
              <a:rPr lang="en-US" sz="4400" dirty="0"/>
              <a:t>SURVEY &amp; FEEDBACK</a:t>
            </a:r>
          </a:p>
          <a:p>
            <a:pPr marL="0" indent="0" algn="ctr">
              <a:buNone/>
            </a:pPr>
            <a:r>
              <a:rPr lang="en-US" sz="4400" dirty="0"/>
              <a:t>Q &amp; A</a:t>
            </a:r>
          </a:p>
        </p:txBody>
      </p:sp>
      <p:pic>
        <p:nvPicPr>
          <p:cNvPr id="6" name="Picture 2" descr="EuroCHRIE - The Tourism and Hospitality Educators - Posts | Facebook">
            <a:extLst>
              <a:ext uri="{FF2B5EF4-FFF2-40B4-BE49-F238E27FC236}">
                <a16:creationId xmlns:a16="http://schemas.microsoft.com/office/drawing/2014/main" id="{4682B7DF-4725-4FA7-8BF0-ED8E465F7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6021" y="5622324"/>
            <a:ext cx="1235676" cy="123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8322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2571</TotalTime>
  <Words>1137</Words>
  <Application>Microsoft Office PowerPoint</Application>
  <PresentationFormat>Widescreen</PresentationFormat>
  <Paragraphs>205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Gill Sans MT</vt:lpstr>
      <vt:lpstr>Gallery</vt:lpstr>
      <vt:lpstr>  PROF. DR.  OLGUN CICEK    UNIVERSITY OF SOUTH FLORIDA  SCHOOL OF TOURISM AND HOSPITALITY LEADERSHIP      FLORIDA, USA </vt:lpstr>
      <vt:lpstr>  ACCREDITATION &amp; INTERNATIONAL HIGHER EDUCATION </vt:lpstr>
      <vt:lpstr> ACCREDITATION &amp; INTERNATIONAL HIGHER EDUCATION </vt:lpstr>
      <vt:lpstr>  1.   WHY ACCREDITATION ?  </vt:lpstr>
      <vt:lpstr>  2.   why   INTER- NATIONALISATION   </vt:lpstr>
      <vt:lpstr>  3.  WHAT IS THE ADDED  VALUE OF ACCREDITATION ? </vt:lpstr>
      <vt:lpstr>PowerPoint Presentation</vt:lpstr>
      <vt:lpstr> usa  ACCREDITATION AND  QUALITY ASSURANCE  Organizations cont.   </vt:lpstr>
      <vt:lpstr>PowerPoint Presentation</vt:lpstr>
      <vt:lpstr> european ACCREDITATION AND  QUALITY ASSURANCE  Organisation   (cont.)     </vt:lpstr>
      <vt:lpstr> global  tOURISM &amp; HOSPITALITY ACCREDITATION</vt:lpstr>
      <vt:lpstr> TOURISM &amp; HOSPITALITY ACCREDITATION</vt:lpstr>
      <vt:lpstr> 5.  WHAT ARE THE         CHALLENGES &amp;         IMPACTS FOR INTERNATIONAL HIGHER EDUCATION (POST  COVID -19) </vt:lpstr>
      <vt:lpstr>WHAT ARE THE         CHALLENGES &amp;         IMPACTS FOR INTERNATIONAL HIGHER EDUCATION (POST  COVID -19) cont. </vt:lpstr>
      <vt:lpstr>WHAT ARE THE         CHALLENGES &amp;         IMPACTS FOR INTERNATIONAL HIGHER EDUCATION (POST  COVID -19) cont.</vt:lpstr>
      <vt:lpstr> INTERNATIONAL HIGHER EDUCATION &amp;  post covid-19 (CONT.) </vt:lpstr>
      <vt:lpstr>PowerPoint Presentation</vt:lpstr>
      <vt:lpstr>PowerPoint Presentation</vt:lpstr>
      <vt:lpstr> ACCREDITATION &amp; INTERNATIONAL HIGHER EDUCATION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“THE VALUE OF ACCREDITATION &amp; QUALITY ASSURANCE FOR THE HOSPITALITY PROGRAMS IN TERMS OF INTERNATIONALISATION FROM EUROPE AND USA PERSPECTIVES POST COVID-19”</dc:title>
  <dc:creator>Dr. Olgun Cicek</dc:creator>
  <cp:lastModifiedBy>Rai Shacklock</cp:lastModifiedBy>
  <cp:revision>450</cp:revision>
  <dcterms:created xsi:type="dcterms:W3CDTF">2020-04-23T03:03:16Z</dcterms:created>
  <dcterms:modified xsi:type="dcterms:W3CDTF">2020-04-29T04:48:06Z</dcterms:modified>
</cp:coreProperties>
</file>